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63" r:id="rId1"/>
  </p:sldMasterIdLst>
  <p:notesMasterIdLst>
    <p:notesMasterId r:id="rId35"/>
  </p:notesMasterIdLst>
  <p:sldIdLst>
    <p:sldId id="256" r:id="rId2"/>
    <p:sldId id="257" r:id="rId3"/>
    <p:sldId id="258" r:id="rId4"/>
    <p:sldId id="273"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5" r:id="rId20"/>
    <p:sldId id="277" r:id="rId21"/>
    <p:sldId id="274" r:id="rId22"/>
    <p:sldId id="279" r:id="rId23"/>
    <p:sldId id="280" r:id="rId24"/>
    <p:sldId id="281" r:id="rId25"/>
    <p:sldId id="282" r:id="rId26"/>
    <p:sldId id="283" r:id="rId27"/>
    <p:sldId id="284" r:id="rId28"/>
    <p:sldId id="287" r:id="rId29"/>
    <p:sldId id="288" r:id="rId30"/>
    <p:sldId id="285" r:id="rId31"/>
    <p:sldId id="286" r:id="rId32"/>
    <p:sldId id="289"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60"/>
    <p:restoredTop sz="94637"/>
  </p:normalViewPr>
  <p:slideViewPr>
    <p:cSldViewPr snapToGrid="0" snapToObjects="1">
      <p:cViewPr varScale="1">
        <p:scale>
          <a:sx n="106" d="100"/>
          <a:sy n="106" d="100"/>
        </p:scale>
        <p:origin x="114" y="1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0C1C5-1112-4242-A702-8A43F5A21118}" type="datetimeFigureOut">
              <a:rPr lang="en-US" smtClean="0"/>
              <a:t>2/13/2020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97534-79E9-604C-A3D8-77D66311E94A}" type="slidenum">
              <a:rPr lang="en-US" smtClean="0"/>
              <a:t>‹#›</a:t>
            </a:fld>
            <a:endParaRPr lang="en-US"/>
          </a:p>
        </p:txBody>
      </p:sp>
    </p:spTree>
    <p:extLst>
      <p:ext uri="{BB962C8B-B14F-4D97-AF65-F5344CB8AC3E}">
        <p14:creationId xmlns:p14="http://schemas.microsoft.com/office/powerpoint/2010/main" val="1796294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hEC0VVdrE6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6uKhC8NeK9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97534-79E9-604C-A3D8-77D66311E94A}" type="slidenum">
              <a:rPr lang="en-US" smtClean="0"/>
              <a:t>2</a:t>
            </a:fld>
            <a:endParaRPr lang="en-US"/>
          </a:p>
        </p:txBody>
      </p:sp>
    </p:spTree>
    <p:extLst>
      <p:ext uri="{BB962C8B-B14F-4D97-AF65-F5344CB8AC3E}">
        <p14:creationId xmlns:p14="http://schemas.microsoft.com/office/powerpoint/2010/main" val="1002115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https://www.youtube.com/watch?v=hEC0VVdrE6E</a:t>
            </a:r>
            <a:r>
              <a:rPr lang="en-AU" dirty="0"/>
              <a:t> extra link with video from PAGE, AZ. </a:t>
            </a:r>
            <a:endParaRPr lang="en-US" dirty="0"/>
          </a:p>
        </p:txBody>
      </p:sp>
      <p:sp>
        <p:nvSpPr>
          <p:cNvPr id="4" name="Slide Number Placeholder 3"/>
          <p:cNvSpPr>
            <a:spLocks noGrp="1"/>
          </p:cNvSpPr>
          <p:nvPr>
            <p:ph type="sldNum" sz="quarter" idx="5"/>
          </p:nvPr>
        </p:nvSpPr>
        <p:spPr/>
        <p:txBody>
          <a:bodyPr/>
          <a:lstStyle/>
          <a:p>
            <a:fld id="{07497534-79E9-604C-A3D8-77D66311E94A}" type="slidenum">
              <a:rPr lang="en-US" smtClean="0"/>
              <a:t>28</a:t>
            </a:fld>
            <a:endParaRPr lang="en-US"/>
          </a:p>
        </p:txBody>
      </p:sp>
    </p:spTree>
    <p:extLst>
      <p:ext uri="{BB962C8B-B14F-4D97-AF65-F5344CB8AC3E}">
        <p14:creationId xmlns:p14="http://schemas.microsoft.com/office/powerpoint/2010/main" val="688708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https://www.youtube.com/watch?v=6uKhC8NeK9g</a:t>
            </a:r>
            <a:r>
              <a:rPr lang="en-AU" dirty="0"/>
              <a:t> extra Jewel </a:t>
            </a:r>
            <a:r>
              <a:rPr lang="en-AU"/>
              <a:t>Cave Augusta</a:t>
            </a:r>
            <a:endParaRPr lang="en-US"/>
          </a:p>
        </p:txBody>
      </p:sp>
      <p:sp>
        <p:nvSpPr>
          <p:cNvPr id="4" name="Slide Number Placeholder 3"/>
          <p:cNvSpPr>
            <a:spLocks noGrp="1"/>
          </p:cNvSpPr>
          <p:nvPr>
            <p:ph type="sldNum" sz="quarter" idx="5"/>
          </p:nvPr>
        </p:nvSpPr>
        <p:spPr/>
        <p:txBody>
          <a:bodyPr/>
          <a:lstStyle/>
          <a:p>
            <a:fld id="{07497534-79E9-604C-A3D8-77D66311E94A}" type="slidenum">
              <a:rPr lang="en-US" smtClean="0"/>
              <a:t>32</a:t>
            </a:fld>
            <a:endParaRPr lang="en-US"/>
          </a:p>
        </p:txBody>
      </p:sp>
    </p:spTree>
    <p:extLst>
      <p:ext uri="{BB962C8B-B14F-4D97-AF65-F5344CB8AC3E}">
        <p14:creationId xmlns:p14="http://schemas.microsoft.com/office/powerpoint/2010/main" val="26919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D9F475-2C00-6A42-94B0-06BF16EB02ED}" type="datetimeFigureOut">
              <a:rPr lang="en-US" smtClean="0"/>
              <a:t>2/13/2020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3ED981FF-8C85-B34F-8C23-2BCB0A932514}" type="slidenum">
              <a:rPr lang="en-US" smtClean="0"/>
              <a:t>‹#›</a:t>
            </a:fld>
            <a:endParaRPr lang="en-US"/>
          </a:p>
        </p:txBody>
      </p:sp>
    </p:spTree>
    <p:extLst>
      <p:ext uri="{BB962C8B-B14F-4D97-AF65-F5344CB8AC3E}">
        <p14:creationId xmlns:p14="http://schemas.microsoft.com/office/powerpoint/2010/main" val="12622750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D9F475-2C00-6A42-94B0-06BF16EB02ED}"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981FF-8C85-B34F-8C23-2BCB0A932514}" type="slidenum">
              <a:rPr lang="en-US" smtClean="0"/>
              <a:t>‹#›</a:t>
            </a:fld>
            <a:endParaRPr lang="en-US"/>
          </a:p>
        </p:txBody>
      </p:sp>
    </p:spTree>
    <p:extLst>
      <p:ext uri="{BB962C8B-B14F-4D97-AF65-F5344CB8AC3E}">
        <p14:creationId xmlns:p14="http://schemas.microsoft.com/office/powerpoint/2010/main" val="1604250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D9F475-2C00-6A42-94B0-06BF16EB02ED}"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981FF-8C85-B34F-8C23-2BCB0A932514}" type="slidenum">
              <a:rPr lang="en-US" smtClean="0"/>
              <a:t>‹#›</a:t>
            </a:fld>
            <a:endParaRPr lang="en-US"/>
          </a:p>
        </p:txBody>
      </p:sp>
    </p:spTree>
    <p:extLst>
      <p:ext uri="{BB962C8B-B14F-4D97-AF65-F5344CB8AC3E}">
        <p14:creationId xmlns:p14="http://schemas.microsoft.com/office/powerpoint/2010/main" val="98153685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63" name="Shape 163"/>
          <p:cNvSpPr/>
          <p:nvPr/>
        </p:nvSpPr>
        <p:spPr>
          <a:xfrm>
            <a:off x="678656" y="464344"/>
            <a:ext cx="10894219" cy="5902523"/>
          </a:xfrm>
          <a:prstGeom prst="rect">
            <a:avLst/>
          </a:prstGeom>
          <a:solidFill>
            <a:srgbClr val="FCE3AE"/>
          </a:solidFill>
          <a:ln w="254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64" name="Shape 164"/>
          <p:cNvSpPr>
            <a:spLocks noGrp="1"/>
          </p:cNvSpPr>
          <p:nvPr>
            <p:ph type="pic" sz="quarter" idx="13"/>
          </p:nvPr>
        </p:nvSpPr>
        <p:spPr>
          <a:xfrm>
            <a:off x="6715125" y="3508978"/>
            <a:ext cx="4429125" cy="2571751"/>
          </a:xfrm>
          <a:prstGeom prst="rect">
            <a:avLst/>
          </a:prstGeom>
          <a:ln w="25400">
            <a:solidFill>
              <a:srgbClr val="DDC799"/>
            </a:solidFill>
          </a:ln>
        </p:spPr>
        <p:txBody>
          <a:bodyPr lIns="91439" tIns="45719" rIns="91439" bIns="45719" anchor="t"/>
          <a:lstStyle/>
          <a:p>
            <a:endParaRPr/>
          </a:p>
        </p:txBody>
      </p:sp>
      <p:sp>
        <p:nvSpPr>
          <p:cNvPr id="165" name="Shape 165"/>
          <p:cNvSpPr>
            <a:spLocks noGrp="1"/>
          </p:cNvSpPr>
          <p:nvPr>
            <p:ph type="title"/>
          </p:nvPr>
        </p:nvSpPr>
        <p:spPr>
          <a:xfrm>
            <a:off x="1059656" y="1009055"/>
            <a:ext cx="7346156" cy="1017984"/>
          </a:xfrm>
          <a:prstGeom prst="rect">
            <a:avLst/>
          </a:prstGeom>
          <a:ln>
            <a:solidFill>
              <a:srgbClr val="FCE3AE"/>
            </a:solidFill>
          </a:ln>
        </p:spPr>
        <p:txBody>
          <a:bodyPr/>
          <a:lstStyle>
            <a:lvl1pPr algn="l">
              <a:defRPr cap="all">
                <a:solidFill>
                  <a:srgbClr val="E99B32"/>
                </a:solidFill>
                <a:latin typeface="+mj-lt"/>
                <a:ea typeface="+mj-ea"/>
                <a:cs typeface="+mj-cs"/>
                <a:sym typeface="Impact"/>
              </a:defRPr>
            </a:lvl1pPr>
          </a:lstStyle>
          <a:p>
            <a:r>
              <a:t>Title Text</a:t>
            </a:r>
          </a:p>
        </p:txBody>
      </p:sp>
      <p:sp>
        <p:nvSpPr>
          <p:cNvPr id="166" name="Shape 166"/>
          <p:cNvSpPr>
            <a:spLocks noGrp="1"/>
          </p:cNvSpPr>
          <p:nvPr>
            <p:ph type="body" sz="half" idx="1"/>
          </p:nvPr>
        </p:nvSpPr>
        <p:spPr>
          <a:xfrm>
            <a:off x="785813" y="2232422"/>
            <a:ext cx="5429250" cy="3759398"/>
          </a:xfrm>
          <a:prstGeom prst="rect">
            <a:avLst/>
          </a:prstGeom>
          <a:ln>
            <a:solidFill>
              <a:srgbClr val="FCE3AE"/>
            </a:solidFill>
          </a:ln>
        </p:spPr>
        <p:txBody>
          <a:bodyPr/>
          <a:lstStyle>
            <a:lvl1pPr marL="571002" indent="-347767">
              <a:spcBef>
                <a:spcPts val="2672"/>
              </a:spcBef>
              <a:buSzPct val="150000"/>
              <a:defRPr sz="1969">
                <a:solidFill>
                  <a:srgbClr val="3E545A"/>
                </a:solidFill>
                <a:latin typeface="+mn-lt"/>
                <a:ea typeface="+mn-ea"/>
                <a:cs typeface="+mn-cs"/>
                <a:sym typeface="Helvetica Neue Medium"/>
              </a:defRPr>
            </a:lvl1pPr>
            <a:lvl2pPr marL="883530" indent="-347767">
              <a:spcBef>
                <a:spcPts val="2672"/>
              </a:spcBef>
              <a:buSzPct val="150000"/>
              <a:defRPr sz="1969">
                <a:solidFill>
                  <a:srgbClr val="3E545A"/>
                </a:solidFill>
                <a:latin typeface="+mn-lt"/>
                <a:ea typeface="+mn-ea"/>
                <a:cs typeface="+mn-cs"/>
                <a:sym typeface="Helvetica Neue Medium"/>
              </a:defRPr>
            </a:lvl2pPr>
            <a:lvl3pPr marL="1196057" indent="-347767">
              <a:spcBef>
                <a:spcPts val="2672"/>
              </a:spcBef>
              <a:buSzPct val="150000"/>
              <a:defRPr sz="1969">
                <a:solidFill>
                  <a:srgbClr val="3E545A"/>
                </a:solidFill>
                <a:latin typeface="+mn-lt"/>
                <a:ea typeface="+mn-ea"/>
                <a:cs typeface="+mn-cs"/>
                <a:sym typeface="Helvetica Neue Medium"/>
              </a:defRPr>
            </a:lvl3pPr>
            <a:lvl4pPr marL="1508585" indent="-347767">
              <a:spcBef>
                <a:spcPts val="2672"/>
              </a:spcBef>
              <a:buSzPct val="150000"/>
              <a:defRPr sz="1969">
                <a:solidFill>
                  <a:srgbClr val="3E545A"/>
                </a:solidFill>
                <a:latin typeface="+mn-lt"/>
                <a:ea typeface="+mn-ea"/>
                <a:cs typeface="+mn-cs"/>
                <a:sym typeface="Helvetica Neue Medium"/>
              </a:defRPr>
            </a:lvl4pPr>
            <a:lvl5pPr marL="1821113" indent="-347767">
              <a:spcBef>
                <a:spcPts val="2672"/>
              </a:spcBef>
              <a:buSzPct val="150000"/>
              <a:defRPr sz="1969">
                <a:solidFill>
                  <a:srgbClr val="3E545A"/>
                </a:solidFill>
                <a:latin typeface="+mn-lt"/>
                <a:ea typeface="+mn-ea"/>
                <a:cs typeface="+mn-cs"/>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67" name="Shape 16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151057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74" name="Shape 174"/>
          <p:cNvSpPr/>
          <p:nvPr/>
        </p:nvSpPr>
        <p:spPr>
          <a:xfrm>
            <a:off x="678656" y="464344"/>
            <a:ext cx="10894219" cy="5902523"/>
          </a:xfrm>
          <a:prstGeom prst="rect">
            <a:avLst/>
          </a:prstGeom>
          <a:solidFill>
            <a:srgbClr val="FCE3AE"/>
          </a:solidFill>
          <a:ln w="254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75" name="Shape 175"/>
          <p:cNvSpPr>
            <a:spLocks noGrp="1"/>
          </p:cNvSpPr>
          <p:nvPr>
            <p:ph type="title"/>
          </p:nvPr>
        </p:nvSpPr>
        <p:spPr>
          <a:xfrm>
            <a:off x="1190625" y="884039"/>
            <a:ext cx="9810750" cy="1223367"/>
          </a:xfrm>
          <a:prstGeom prst="rect">
            <a:avLst/>
          </a:prstGeom>
          <a:ln>
            <a:solidFill>
              <a:srgbClr val="FCE3AE"/>
            </a:solidFill>
          </a:ln>
        </p:spPr>
        <p:txBody>
          <a:bodyPr/>
          <a:lstStyle>
            <a:lvl1pPr algn="l">
              <a:defRPr cap="all">
                <a:solidFill>
                  <a:srgbClr val="E99B32"/>
                </a:solidFill>
                <a:latin typeface="+mj-lt"/>
                <a:ea typeface="+mj-ea"/>
                <a:cs typeface="+mj-cs"/>
                <a:sym typeface="Impact"/>
              </a:defRPr>
            </a:lvl1pPr>
          </a:lstStyle>
          <a:p>
            <a:r>
              <a:t>Title Text</a:t>
            </a:r>
          </a:p>
        </p:txBody>
      </p:sp>
      <p:sp>
        <p:nvSpPr>
          <p:cNvPr id="176" name="Shape 176"/>
          <p:cNvSpPr>
            <a:spLocks noGrp="1"/>
          </p:cNvSpPr>
          <p:nvPr>
            <p:ph type="body" sz="half" idx="1"/>
          </p:nvPr>
        </p:nvSpPr>
        <p:spPr>
          <a:xfrm>
            <a:off x="1190625" y="2509242"/>
            <a:ext cx="5536406" cy="3455789"/>
          </a:xfrm>
          <a:prstGeom prst="rect">
            <a:avLst/>
          </a:prstGeom>
          <a:ln>
            <a:solidFill>
              <a:srgbClr val="FCE3AE"/>
            </a:solidFill>
          </a:ln>
        </p:spPr>
        <p:txBody>
          <a:bodyPr/>
          <a:lstStyle>
            <a:lvl1pPr marL="571002" indent="-347767">
              <a:spcBef>
                <a:spcPts val="2672"/>
              </a:spcBef>
              <a:buSzPct val="150000"/>
              <a:defRPr sz="2250">
                <a:solidFill>
                  <a:srgbClr val="3E545A"/>
                </a:solidFill>
                <a:latin typeface="+mn-lt"/>
                <a:ea typeface="+mn-ea"/>
                <a:cs typeface="+mn-cs"/>
                <a:sym typeface="Helvetica Neue Medium"/>
              </a:defRPr>
            </a:lvl1pPr>
            <a:lvl2pPr marL="883530" indent="-347767">
              <a:spcBef>
                <a:spcPts val="2672"/>
              </a:spcBef>
              <a:buSzPct val="150000"/>
              <a:defRPr sz="2250">
                <a:solidFill>
                  <a:srgbClr val="3E545A"/>
                </a:solidFill>
                <a:latin typeface="+mn-lt"/>
                <a:ea typeface="+mn-ea"/>
                <a:cs typeface="+mn-cs"/>
                <a:sym typeface="Helvetica Neue Medium"/>
              </a:defRPr>
            </a:lvl2pPr>
            <a:lvl3pPr marL="1196057" indent="-347767">
              <a:spcBef>
                <a:spcPts val="2672"/>
              </a:spcBef>
              <a:buSzPct val="150000"/>
              <a:defRPr sz="2250">
                <a:solidFill>
                  <a:srgbClr val="3E545A"/>
                </a:solidFill>
                <a:latin typeface="+mn-lt"/>
                <a:ea typeface="+mn-ea"/>
                <a:cs typeface="+mn-cs"/>
                <a:sym typeface="Helvetica Neue Medium"/>
              </a:defRPr>
            </a:lvl3pPr>
            <a:lvl4pPr marL="1508585" indent="-347767">
              <a:spcBef>
                <a:spcPts val="2672"/>
              </a:spcBef>
              <a:buSzPct val="150000"/>
              <a:defRPr sz="2250">
                <a:solidFill>
                  <a:srgbClr val="3E545A"/>
                </a:solidFill>
                <a:latin typeface="+mn-lt"/>
                <a:ea typeface="+mn-ea"/>
                <a:cs typeface="+mn-cs"/>
                <a:sym typeface="Helvetica Neue Medium"/>
              </a:defRPr>
            </a:lvl4pPr>
            <a:lvl5pPr marL="1821113" indent="-347767">
              <a:spcBef>
                <a:spcPts val="2672"/>
              </a:spcBef>
              <a:buSzPct val="150000"/>
              <a:defRPr sz="2250">
                <a:solidFill>
                  <a:srgbClr val="3E545A"/>
                </a:solidFill>
                <a:latin typeface="+mn-lt"/>
                <a:ea typeface="+mn-ea"/>
                <a:cs typeface="+mn-cs"/>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77" name="Shape 17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30028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D9F475-2C00-6A42-94B0-06BF16EB02ED}"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981FF-8C85-B34F-8C23-2BCB0A932514}" type="slidenum">
              <a:rPr lang="en-US" smtClean="0"/>
              <a:t>‹#›</a:t>
            </a:fld>
            <a:endParaRPr lang="en-US"/>
          </a:p>
        </p:txBody>
      </p:sp>
    </p:spTree>
    <p:extLst>
      <p:ext uri="{BB962C8B-B14F-4D97-AF65-F5344CB8AC3E}">
        <p14:creationId xmlns:p14="http://schemas.microsoft.com/office/powerpoint/2010/main" val="1939249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D9F475-2C00-6A42-94B0-06BF16EB02ED}"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981FF-8C85-B34F-8C23-2BCB0A932514}" type="slidenum">
              <a:rPr lang="en-US" smtClean="0"/>
              <a:t>‹#›</a:t>
            </a:fld>
            <a:endParaRPr lang="en-US"/>
          </a:p>
        </p:txBody>
      </p:sp>
    </p:spTree>
    <p:extLst>
      <p:ext uri="{BB962C8B-B14F-4D97-AF65-F5344CB8AC3E}">
        <p14:creationId xmlns:p14="http://schemas.microsoft.com/office/powerpoint/2010/main" val="61069990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D9F475-2C00-6A42-94B0-06BF16EB02ED}"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D981FF-8C85-B34F-8C23-2BCB0A932514}" type="slidenum">
              <a:rPr lang="en-US" smtClean="0"/>
              <a:t>‹#›</a:t>
            </a:fld>
            <a:endParaRPr lang="en-US"/>
          </a:p>
        </p:txBody>
      </p:sp>
    </p:spTree>
    <p:extLst>
      <p:ext uri="{BB962C8B-B14F-4D97-AF65-F5344CB8AC3E}">
        <p14:creationId xmlns:p14="http://schemas.microsoft.com/office/powerpoint/2010/main" val="12089879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D9F475-2C00-6A42-94B0-06BF16EB02ED}" type="datetimeFigureOut">
              <a:rPr lang="en-US" smtClean="0"/>
              <a:t>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D981FF-8C85-B34F-8C23-2BCB0A932514}" type="slidenum">
              <a:rPr lang="en-US" smtClean="0"/>
              <a:t>‹#›</a:t>
            </a:fld>
            <a:endParaRPr lang="en-US"/>
          </a:p>
        </p:txBody>
      </p:sp>
    </p:spTree>
    <p:extLst>
      <p:ext uri="{BB962C8B-B14F-4D97-AF65-F5344CB8AC3E}">
        <p14:creationId xmlns:p14="http://schemas.microsoft.com/office/powerpoint/2010/main" val="211745608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D9F475-2C00-6A42-94B0-06BF16EB02ED}" type="datetimeFigureOut">
              <a:rPr lang="en-US" smtClean="0"/>
              <a:t>2/13/2020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D981FF-8C85-B34F-8C23-2BCB0A932514}" type="slidenum">
              <a:rPr lang="en-US" smtClean="0"/>
              <a:t>‹#›</a:t>
            </a:fld>
            <a:endParaRPr lang="en-US"/>
          </a:p>
        </p:txBody>
      </p:sp>
    </p:spTree>
    <p:extLst>
      <p:ext uri="{BB962C8B-B14F-4D97-AF65-F5344CB8AC3E}">
        <p14:creationId xmlns:p14="http://schemas.microsoft.com/office/powerpoint/2010/main" val="2132906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9F475-2C00-6A42-94B0-06BF16EB02ED}" type="datetimeFigureOut">
              <a:rPr lang="en-US" smtClean="0"/>
              <a:t>2/13/2020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D981FF-8C85-B34F-8C23-2BCB0A932514}" type="slidenum">
              <a:rPr lang="en-US" smtClean="0"/>
              <a:t>‹#›</a:t>
            </a:fld>
            <a:endParaRPr lang="en-US"/>
          </a:p>
        </p:txBody>
      </p:sp>
    </p:spTree>
    <p:extLst>
      <p:ext uri="{BB962C8B-B14F-4D97-AF65-F5344CB8AC3E}">
        <p14:creationId xmlns:p14="http://schemas.microsoft.com/office/powerpoint/2010/main" val="195676178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D9F475-2C00-6A42-94B0-06BF16EB02ED}"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D981FF-8C85-B34F-8C23-2BCB0A932514}" type="slidenum">
              <a:rPr lang="en-US" smtClean="0"/>
              <a:t>‹#›</a:t>
            </a:fld>
            <a:endParaRPr lang="en-US"/>
          </a:p>
        </p:txBody>
      </p:sp>
    </p:spTree>
    <p:extLst>
      <p:ext uri="{BB962C8B-B14F-4D97-AF65-F5344CB8AC3E}">
        <p14:creationId xmlns:p14="http://schemas.microsoft.com/office/powerpoint/2010/main" val="73069991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Drag picture to placeholder or click icon to add</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1D9F475-2C00-6A42-94B0-06BF16EB02ED}" type="datetimeFigureOut">
              <a:rPr lang="en-US" smtClean="0"/>
              <a:t>2/13/2020</a:t>
            </a:fld>
            <a:endParaRPr lang="en-US"/>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3ED981FF-8C85-B34F-8C23-2BCB0A932514}" type="slidenum">
              <a:rPr lang="en-US" smtClean="0"/>
              <a:t>‹#›</a:t>
            </a:fld>
            <a:endParaRPr lang="en-US"/>
          </a:p>
        </p:txBody>
      </p:sp>
    </p:spTree>
    <p:extLst>
      <p:ext uri="{BB962C8B-B14F-4D97-AF65-F5344CB8AC3E}">
        <p14:creationId xmlns:p14="http://schemas.microsoft.com/office/powerpoint/2010/main" val="15619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1D9F475-2C00-6A42-94B0-06BF16EB02ED}" type="datetimeFigureOut">
              <a:rPr lang="en-US" smtClean="0"/>
              <a:t>2/13/2020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ED981FF-8C85-B34F-8C23-2BCB0A932514}"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086189"/>
      </p:ext>
    </p:extLst>
  </p:cSld>
  <p:clrMap bg1="dk1" tx1="lt1" bg2="dk2" tx2="lt2" accent1="accent1" accent2="accent2" accent3="accent3" accent4="accent4" accent5="accent5" accent6="accent6" hlink="hlink" folHlink="folHlink"/>
  <p:sldLayoutIdLst>
    <p:sldLayoutId id="2147484464"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 id="2147484475" r:id="rId12"/>
    <p:sldLayoutId id="2147484476" r:id="rId13"/>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uy9GFAOGGXU" TargetMode="External"/><Relationship Id="rId2" Type="http://schemas.openxmlformats.org/officeDocument/2006/relationships/image" Target="../media/image26.jpeg"/><Relationship Id="rId1" Type="http://schemas.openxmlformats.org/officeDocument/2006/relationships/slideLayout" Target="../slideLayouts/slideLayout12.xml"/><Relationship Id="rId4" Type="http://schemas.openxmlformats.org/officeDocument/2006/relationships/hyperlink" Target="https://www.youtube.com/watch?v=Kte1ZCqASR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4rqrRPVrWJ0" TargetMode="External"/><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www.youtube.com/watch?v=n4crvs-KTBw"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2.xml"/><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www.youtube.com/watch?v=lec7kHTOBA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0789" y="114300"/>
            <a:ext cx="9244012" cy="1371601"/>
          </a:xfrm>
        </p:spPr>
        <p:txBody>
          <a:bodyPr>
            <a:noAutofit/>
          </a:bodyPr>
          <a:lstStyle/>
          <a:p>
            <a:r>
              <a:rPr lang="en-US" b="1" dirty="0" smtClean="0"/>
              <a:t>Revision </a:t>
            </a:r>
            <a:endParaRPr lang="en-US" b="1" dirty="0"/>
          </a:p>
        </p:txBody>
      </p:sp>
      <p:sp>
        <p:nvSpPr>
          <p:cNvPr id="4" name="Rectangle 3"/>
          <p:cNvSpPr/>
          <p:nvPr/>
        </p:nvSpPr>
        <p:spPr>
          <a:xfrm>
            <a:off x="257175" y="1485901"/>
            <a:ext cx="11574065" cy="2123658"/>
          </a:xfrm>
          <a:prstGeom prst="rect">
            <a:avLst/>
          </a:prstGeom>
        </p:spPr>
        <p:txBody>
          <a:bodyPr wrap="square">
            <a:spAutoFit/>
          </a:bodyPr>
          <a:lstStyle/>
          <a:p>
            <a:pPr algn="ctr"/>
            <a:r>
              <a:rPr lang="en-US" sz="6600" b="1" dirty="0"/>
              <a:t>LANDFORMS AND </a:t>
            </a:r>
          </a:p>
          <a:p>
            <a:pPr algn="ctr"/>
            <a:r>
              <a:rPr lang="en-US" sz="6600" b="1" dirty="0"/>
              <a:t>LANDSCAPES</a:t>
            </a:r>
          </a:p>
        </p:txBody>
      </p:sp>
      <p:pic>
        <p:nvPicPr>
          <p:cNvPr id="9" name="Picture 8"/>
          <p:cNvPicPr>
            <a:picLocks noChangeAspect="1"/>
          </p:cNvPicPr>
          <p:nvPr/>
        </p:nvPicPr>
        <p:blipFill>
          <a:blip r:embed="rId2"/>
          <a:stretch>
            <a:fillRect/>
          </a:stretch>
        </p:blipFill>
        <p:spPr>
          <a:xfrm>
            <a:off x="0" y="3814763"/>
            <a:ext cx="4052909" cy="3043237"/>
          </a:xfrm>
          <a:prstGeom prst="rect">
            <a:avLst/>
          </a:prstGeom>
        </p:spPr>
      </p:pic>
      <p:pic>
        <p:nvPicPr>
          <p:cNvPr id="10" name="Picture 9"/>
          <p:cNvPicPr>
            <a:picLocks noChangeAspect="1"/>
          </p:cNvPicPr>
          <p:nvPr/>
        </p:nvPicPr>
        <p:blipFill>
          <a:blip r:embed="rId3"/>
          <a:stretch>
            <a:fillRect/>
          </a:stretch>
        </p:blipFill>
        <p:spPr>
          <a:xfrm>
            <a:off x="4052909" y="3814762"/>
            <a:ext cx="4391004" cy="3043237"/>
          </a:xfrm>
          <a:prstGeom prst="rect">
            <a:avLst/>
          </a:prstGeom>
        </p:spPr>
      </p:pic>
      <p:pic>
        <p:nvPicPr>
          <p:cNvPr id="11" name="Picture 10"/>
          <p:cNvPicPr>
            <a:picLocks noChangeAspect="1"/>
          </p:cNvPicPr>
          <p:nvPr/>
        </p:nvPicPr>
        <p:blipFill>
          <a:blip r:embed="rId4"/>
          <a:stretch>
            <a:fillRect/>
          </a:stretch>
        </p:blipFill>
        <p:spPr>
          <a:xfrm>
            <a:off x="8443913" y="3814761"/>
            <a:ext cx="3748087" cy="3043238"/>
          </a:xfrm>
          <a:prstGeom prst="rect">
            <a:avLst/>
          </a:prstGeom>
        </p:spPr>
      </p:pic>
    </p:spTree>
    <p:extLst>
      <p:ext uri="{BB962C8B-B14F-4D97-AF65-F5344CB8AC3E}">
        <p14:creationId xmlns:p14="http://schemas.microsoft.com/office/powerpoint/2010/main" val="1357136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313" y="245719"/>
            <a:ext cx="9291215" cy="1049235"/>
          </a:xfrm>
        </p:spPr>
        <p:txBody>
          <a:bodyPr/>
          <a:lstStyle/>
          <a:p>
            <a:r>
              <a:rPr lang="en-US" sz="6000" dirty="0"/>
              <a:t>Rainforests</a:t>
            </a:r>
            <a:endParaRPr lang="en-US" dirty="0"/>
          </a:p>
        </p:txBody>
      </p:sp>
      <p:pic>
        <p:nvPicPr>
          <p:cNvPr id="3" name="Picture 2"/>
          <p:cNvPicPr>
            <a:picLocks noChangeAspect="1"/>
          </p:cNvPicPr>
          <p:nvPr/>
        </p:nvPicPr>
        <p:blipFill>
          <a:blip r:embed="rId2"/>
          <a:stretch>
            <a:fillRect/>
          </a:stretch>
        </p:blipFill>
        <p:spPr>
          <a:xfrm>
            <a:off x="547286" y="1376891"/>
            <a:ext cx="5431367" cy="4129675"/>
          </a:xfrm>
          <a:prstGeom prst="rect">
            <a:avLst/>
          </a:prstGeom>
        </p:spPr>
      </p:pic>
      <p:pic>
        <p:nvPicPr>
          <p:cNvPr id="4" name="Picture 3"/>
          <p:cNvPicPr>
            <a:picLocks noChangeAspect="1"/>
          </p:cNvPicPr>
          <p:nvPr/>
        </p:nvPicPr>
        <p:blipFill>
          <a:blip r:embed="rId3"/>
          <a:stretch>
            <a:fillRect/>
          </a:stretch>
        </p:blipFill>
        <p:spPr>
          <a:xfrm>
            <a:off x="6366932" y="1376891"/>
            <a:ext cx="5566833" cy="4129675"/>
          </a:xfrm>
          <a:prstGeom prst="rect">
            <a:avLst/>
          </a:prstGeom>
        </p:spPr>
      </p:pic>
    </p:spTree>
    <p:extLst>
      <p:ext uri="{BB962C8B-B14F-4D97-AF65-F5344CB8AC3E}">
        <p14:creationId xmlns:p14="http://schemas.microsoft.com/office/powerpoint/2010/main" val="1983808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355600" y="970658"/>
            <a:ext cx="11599333" cy="6012928"/>
          </a:xfrm>
          <a:prstGeom prst="rect">
            <a:avLst/>
          </a:prstGeom>
          <a:noFill/>
        </p:spPr>
        <p:txBody>
          <a:bodyPr wrap="square" rtlCol="0">
            <a:spAutoFit/>
          </a:bodyPr>
          <a:lstStyle/>
          <a:p>
            <a:pPr marL="285750" indent="-285750" algn="ctr">
              <a:buFont typeface="Arial" charset="0"/>
              <a:buChar char="•"/>
            </a:pPr>
            <a:r>
              <a:rPr lang="en-US" sz="3200" dirty="0"/>
              <a:t>Sometimes seen as transitional land found between forests and deserts. </a:t>
            </a:r>
          </a:p>
          <a:p>
            <a:pPr marL="285750" indent="-285750" algn="ctr">
              <a:buFont typeface="Arial" charset="0"/>
              <a:buChar char="•"/>
            </a:pPr>
            <a:endParaRPr lang="en-US" sz="1600" dirty="0"/>
          </a:p>
          <a:p>
            <a:pPr marL="285750" indent="-285750" algn="ctr">
              <a:buFont typeface="Arial" charset="0"/>
              <a:buChar char="•"/>
            </a:pPr>
            <a:r>
              <a:rPr lang="en-US" sz="3200" dirty="0"/>
              <a:t>I contain grasses of varying heights and coarseness, and small or widely spaced trees.  </a:t>
            </a:r>
          </a:p>
          <a:p>
            <a:pPr marL="285750" indent="-285750" algn="ctr">
              <a:buFont typeface="Arial" charset="0"/>
              <a:buChar char="•"/>
            </a:pPr>
            <a:endParaRPr lang="en-US" sz="1600" dirty="0"/>
          </a:p>
          <a:p>
            <a:pPr marL="285750" indent="-285750" algn="ctr">
              <a:buFont typeface="Arial" charset="0"/>
              <a:buChar char="•"/>
            </a:pPr>
            <a:r>
              <a:rPr lang="en-US" sz="3200" dirty="0"/>
              <a:t> I am often inhabited by grazing animals. </a:t>
            </a:r>
            <a:endParaRPr lang="en-US" sz="1600" dirty="0"/>
          </a:p>
          <a:p>
            <a:pPr marL="0" indent="0" algn="ctr">
              <a:buNone/>
            </a:pPr>
            <a:r>
              <a:rPr lang="en-US" sz="3200" u="sng" dirty="0">
                <a:solidFill>
                  <a:schemeClr val="accent1">
                    <a:lumMod val="75000"/>
                  </a:schemeClr>
                </a:solidFill>
              </a:rPr>
              <a:t>‘WHAT LANDSCAPE AM I?’</a:t>
            </a:r>
          </a:p>
          <a:p>
            <a:pPr marL="285750" indent="-285750">
              <a:buFont typeface="Arial" charset="0"/>
              <a:buChar char="•"/>
            </a:pPr>
            <a:endParaRPr lang="en-US" sz="2400" dirty="0"/>
          </a:p>
          <a:p>
            <a:pPr marL="285750" indent="-285750">
              <a:buFont typeface="Arial" charset="0"/>
              <a:buChar char="•"/>
            </a:pPr>
            <a:endParaRPr lang="en-US" sz="2400" dirty="0"/>
          </a:p>
        </p:txBody>
      </p:sp>
      <p:sp>
        <p:nvSpPr>
          <p:cNvPr id="5" name="Title 1"/>
          <p:cNvSpPr>
            <a:spLocks noGrp="1"/>
          </p:cNvSpPr>
          <p:nvPr>
            <p:ph type="title"/>
          </p:nvPr>
        </p:nvSpPr>
        <p:spPr>
          <a:xfrm>
            <a:off x="1451579" y="147294"/>
            <a:ext cx="9291215" cy="1049235"/>
          </a:xfrm>
        </p:spPr>
        <p:txBody>
          <a:bodyPr>
            <a:normAutofit/>
          </a:bodyPr>
          <a:lstStyle/>
          <a:p>
            <a:r>
              <a:rPr lang="en-US" sz="4400" dirty="0"/>
              <a:t>Question 4</a:t>
            </a:r>
          </a:p>
        </p:txBody>
      </p:sp>
    </p:spTree>
    <p:extLst>
      <p:ext uri="{BB962C8B-B14F-4D97-AF65-F5344CB8AC3E}">
        <p14:creationId xmlns:p14="http://schemas.microsoft.com/office/powerpoint/2010/main" val="219256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313" y="245719"/>
            <a:ext cx="9291215" cy="1049235"/>
          </a:xfrm>
        </p:spPr>
        <p:txBody>
          <a:bodyPr/>
          <a:lstStyle/>
          <a:p>
            <a:r>
              <a:rPr lang="en-US" sz="6000" dirty="0"/>
              <a:t>Grasslands</a:t>
            </a:r>
            <a:endParaRPr lang="en-US" dirty="0"/>
          </a:p>
        </p:txBody>
      </p:sp>
      <p:pic>
        <p:nvPicPr>
          <p:cNvPr id="5" name="Picture 4"/>
          <p:cNvPicPr>
            <a:picLocks noChangeAspect="1"/>
          </p:cNvPicPr>
          <p:nvPr/>
        </p:nvPicPr>
        <p:blipFill>
          <a:blip r:embed="rId2"/>
          <a:stretch>
            <a:fillRect/>
          </a:stretch>
        </p:blipFill>
        <p:spPr>
          <a:xfrm>
            <a:off x="6248399" y="1608665"/>
            <a:ext cx="5735671" cy="3763432"/>
          </a:xfrm>
          <a:prstGeom prst="rect">
            <a:avLst/>
          </a:prstGeom>
        </p:spPr>
      </p:pic>
      <p:pic>
        <p:nvPicPr>
          <p:cNvPr id="6" name="Picture 5"/>
          <p:cNvPicPr>
            <a:picLocks noChangeAspect="1"/>
          </p:cNvPicPr>
          <p:nvPr/>
        </p:nvPicPr>
        <p:blipFill>
          <a:blip r:embed="rId3"/>
          <a:stretch>
            <a:fillRect/>
          </a:stretch>
        </p:blipFill>
        <p:spPr>
          <a:xfrm>
            <a:off x="457200" y="1608665"/>
            <a:ext cx="5367866" cy="3763433"/>
          </a:xfrm>
          <a:prstGeom prst="rect">
            <a:avLst/>
          </a:prstGeom>
        </p:spPr>
      </p:pic>
    </p:spTree>
    <p:extLst>
      <p:ext uri="{BB962C8B-B14F-4D97-AF65-F5344CB8AC3E}">
        <p14:creationId xmlns:p14="http://schemas.microsoft.com/office/powerpoint/2010/main" val="11528959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355598" y="631991"/>
            <a:ext cx="11599333" cy="7047057"/>
          </a:xfrm>
          <a:prstGeom prst="rect">
            <a:avLst/>
          </a:prstGeom>
          <a:noFill/>
        </p:spPr>
        <p:txBody>
          <a:bodyPr wrap="square" rtlCol="0">
            <a:spAutoFit/>
          </a:bodyPr>
          <a:lstStyle/>
          <a:p>
            <a:pPr marL="285750" indent="-285750" algn="ctr">
              <a:buFont typeface="Arial" charset="0"/>
              <a:buChar char="•"/>
            </a:pPr>
            <a:r>
              <a:rPr lang="en-US" sz="3200" dirty="0"/>
              <a:t>I form when mildly acidic water flows over soluble rocks such as limestone. </a:t>
            </a:r>
          </a:p>
          <a:p>
            <a:pPr marL="285750" indent="-285750" algn="ctr">
              <a:buFont typeface="Arial" charset="0"/>
              <a:buChar char="•"/>
            </a:pPr>
            <a:endParaRPr lang="en-US" sz="600" dirty="0"/>
          </a:p>
          <a:p>
            <a:pPr marL="285750" indent="-285750" algn="ctr">
              <a:buFont typeface="Arial" charset="0"/>
              <a:buChar char="•"/>
            </a:pPr>
            <a:r>
              <a:rPr lang="en-US" sz="3200" dirty="0"/>
              <a:t>Small fractures form, which increase in size overtime and lead to underground drainage systems developing.</a:t>
            </a:r>
          </a:p>
          <a:p>
            <a:pPr marL="285750" indent="-285750" algn="ctr">
              <a:buFont typeface="Arial" charset="0"/>
              <a:buChar char="•"/>
            </a:pPr>
            <a:endParaRPr lang="en-US" sz="600" dirty="0"/>
          </a:p>
          <a:p>
            <a:pPr marL="285750" indent="-285750" algn="ctr">
              <a:buFont typeface="Arial" charset="0"/>
              <a:buChar char="•"/>
            </a:pPr>
            <a:r>
              <a:rPr lang="en-US" sz="3200" dirty="0"/>
              <a:t> Common landforms include limestone pavements, disappearing rivers, reappearing springs, sinkholes and karst mountain </a:t>
            </a:r>
            <a:endParaRPr lang="en-US" sz="1600" dirty="0"/>
          </a:p>
          <a:p>
            <a:pPr marL="0" indent="0" algn="ctr">
              <a:buNone/>
            </a:pPr>
            <a:r>
              <a:rPr lang="en-US" sz="3200" u="sng" dirty="0">
                <a:solidFill>
                  <a:schemeClr val="accent1">
                    <a:lumMod val="75000"/>
                  </a:schemeClr>
                </a:solidFill>
              </a:rPr>
              <a:t>‘WHAT LANDSCAPE AM I?’</a:t>
            </a:r>
          </a:p>
          <a:p>
            <a:pPr marL="285750" indent="-285750">
              <a:buFont typeface="Arial" charset="0"/>
              <a:buChar char="•"/>
            </a:pPr>
            <a:endParaRPr lang="en-US" sz="2400" dirty="0"/>
          </a:p>
          <a:p>
            <a:pPr marL="285750" indent="-285750">
              <a:buFont typeface="Arial" charset="0"/>
              <a:buChar char="•"/>
            </a:pPr>
            <a:endParaRPr lang="en-US" sz="2400" dirty="0"/>
          </a:p>
        </p:txBody>
      </p:sp>
      <p:sp>
        <p:nvSpPr>
          <p:cNvPr id="5" name="Title 1"/>
          <p:cNvSpPr>
            <a:spLocks noGrp="1"/>
          </p:cNvSpPr>
          <p:nvPr>
            <p:ph type="title"/>
          </p:nvPr>
        </p:nvSpPr>
        <p:spPr>
          <a:xfrm>
            <a:off x="1509658" y="-78577"/>
            <a:ext cx="9291215" cy="1049235"/>
          </a:xfrm>
        </p:spPr>
        <p:txBody>
          <a:bodyPr>
            <a:normAutofit/>
          </a:bodyPr>
          <a:lstStyle/>
          <a:p>
            <a:r>
              <a:rPr lang="en-US" sz="4400" dirty="0"/>
              <a:t>Question 5</a:t>
            </a:r>
          </a:p>
        </p:txBody>
      </p:sp>
    </p:spTree>
    <p:extLst>
      <p:ext uri="{BB962C8B-B14F-4D97-AF65-F5344CB8AC3E}">
        <p14:creationId xmlns:p14="http://schemas.microsoft.com/office/powerpoint/2010/main" val="17218135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313" y="245719"/>
            <a:ext cx="9291215" cy="1049235"/>
          </a:xfrm>
        </p:spPr>
        <p:txBody>
          <a:bodyPr/>
          <a:lstStyle/>
          <a:p>
            <a:r>
              <a:rPr lang="en-US" sz="6000" dirty="0"/>
              <a:t>Karst landscapes </a:t>
            </a:r>
            <a:endParaRPr lang="en-US" dirty="0"/>
          </a:p>
        </p:txBody>
      </p:sp>
      <p:pic>
        <p:nvPicPr>
          <p:cNvPr id="8" name="Picture 7"/>
          <p:cNvPicPr>
            <a:picLocks noChangeAspect="1"/>
          </p:cNvPicPr>
          <p:nvPr/>
        </p:nvPicPr>
        <p:blipFill>
          <a:blip r:embed="rId2"/>
          <a:stretch>
            <a:fillRect/>
          </a:stretch>
        </p:blipFill>
        <p:spPr>
          <a:xfrm>
            <a:off x="421215" y="1513693"/>
            <a:ext cx="5706325" cy="3797300"/>
          </a:xfrm>
          <a:prstGeom prst="rect">
            <a:avLst/>
          </a:prstGeom>
        </p:spPr>
      </p:pic>
      <p:pic>
        <p:nvPicPr>
          <p:cNvPr id="9" name="Picture 8"/>
          <p:cNvPicPr>
            <a:picLocks noChangeAspect="1"/>
          </p:cNvPicPr>
          <p:nvPr/>
        </p:nvPicPr>
        <p:blipFill>
          <a:blip r:embed="rId3"/>
          <a:stretch>
            <a:fillRect/>
          </a:stretch>
        </p:blipFill>
        <p:spPr>
          <a:xfrm>
            <a:off x="6893053" y="1513693"/>
            <a:ext cx="5054600" cy="3797300"/>
          </a:xfrm>
          <a:prstGeom prst="rect">
            <a:avLst/>
          </a:prstGeom>
        </p:spPr>
      </p:pic>
    </p:spTree>
    <p:extLst>
      <p:ext uri="{BB962C8B-B14F-4D97-AF65-F5344CB8AC3E}">
        <p14:creationId xmlns:p14="http://schemas.microsoft.com/office/powerpoint/2010/main" val="4083013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355600" y="970658"/>
            <a:ext cx="11599333" cy="6398675"/>
          </a:xfrm>
          <a:prstGeom prst="rect">
            <a:avLst/>
          </a:prstGeom>
          <a:noFill/>
        </p:spPr>
        <p:txBody>
          <a:bodyPr wrap="square" rtlCol="0">
            <a:spAutoFit/>
          </a:bodyPr>
          <a:lstStyle/>
          <a:p>
            <a:pPr marL="285750" indent="-285750" algn="ctr">
              <a:buFont typeface="Arial" charset="0"/>
              <a:buChar char="•"/>
            </a:pPr>
            <a:r>
              <a:rPr lang="en-US" sz="2800" dirty="0"/>
              <a:t>I am areas of land that are completely surrounded by water</a:t>
            </a:r>
          </a:p>
          <a:p>
            <a:pPr marL="285750" indent="-285750" algn="ctr">
              <a:buFont typeface="Arial" charset="0"/>
              <a:buChar char="•"/>
            </a:pPr>
            <a:endParaRPr lang="en-US" sz="1000" dirty="0"/>
          </a:p>
          <a:p>
            <a:pPr marL="285750" indent="-285750" algn="ctr">
              <a:buFont typeface="Arial" charset="0"/>
              <a:buChar char="•"/>
            </a:pPr>
            <a:r>
              <a:rPr lang="en-US" sz="2800" dirty="0"/>
              <a:t>I can be either continental or oceanic. </a:t>
            </a:r>
          </a:p>
          <a:p>
            <a:pPr marL="285750" indent="-285750" algn="ctr">
              <a:buFont typeface="Arial" charset="0"/>
              <a:buChar char="•"/>
            </a:pPr>
            <a:endParaRPr lang="en-US" sz="1000" dirty="0"/>
          </a:p>
          <a:p>
            <a:pPr marL="285750" indent="-285750" algn="ctr">
              <a:buFont typeface="Arial" charset="0"/>
              <a:buChar char="•"/>
            </a:pPr>
            <a:r>
              <a:rPr lang="en-US" sz="2800" dirty="0"/>
              <a:t> If I am an continental </a:t>
            </a:r>
            <a:r>
              <a:rPr lang="en-US" sz="2800" u="sng" dirty="0"/>
              <a:t>_?_</a:t>
            </a:r>
            <a:r>
              <a:rPr lang="en-US" sz="2800" dirty="0"/>
              <a:t>- I lie on a continental shelf, an extension of a continent that is submerged beneath the sea.</a:t>
            </a:r>
          </a:p>
          <a:p>
            <a:pPr marL="285750" indent="-285750" algn="ctr">
              <a:buFont typeface="Arial" charset="0"/>
              <a:buChar char="•"/>
            </a:pPr>
            <a:endParaRPr lang="en-US" sz="1100" dirty="0"/>
          </a:p>
          <a:p>
            <a:pPr marL="285750" indent="-285750" algn="ctr">
              <a:buFont typeface="Arial" charset="0"/>
              <a:buChar char="•"/>
            </a:pPr>
            <a:r>
              <a:rPr lang="en-US" sz="2800" dirty="0"/>
              <a:t>If I am a oceanic </a:t>
            </a:r>
            <a:r>
              <a:rPr lang="en-US" sz="2800" u="sng" dirty="0"/>
              <a:t>_?_</a:t>
            </a:r>
            <a:r>
              <a:rPr lang="en-US" sz="2800" dirty="0"/>
              <a:t> - I rise from the ocean floor and are generally in volcanic in origin.</a:t>
            </a:r>
            <a:endParaRPr lang="en-US" sz="1600" dirty="0"/>
          </a:p>
          <a:p>
            <a:pPr marL="0" indent="0" algn="ctr">
              <a:buNone/>
            </a:pPr>
            <a:r>
              <a:rPr lang="en-US" sz="3200" u="sng" dirty="0">
                <a:solidFill>
                  <a:schemeClr val="accent1">
                    <a:lumMod val="75000"/>
                  </a:schemeClr>
                </a:solidFill>
              </a:rPr>
              <a:t>‘WHAT LANDSCAPE AM I?’</a:t>
            </a:r>
          </a:p>
          <a:p>
            <a:pPr marL="285750" indent="-285750">
              <a:buFont typeface="Arial" charset="0"/>
              <a:buChar char="•"/>
            </a:pPr>
            <a:endParaRPr lang="en-US" sz="2400" dirty="0"/>
          </a:p>
          <a:p>
            <a:pPr marL="285750" indent="-285750">
              <a:buFont typeface="Arial" charset="0"/>
              <a:buChar char="•"/>
            </a:pPr>
            <a:endParaRPr lang="en-US" sz="2400" dirty="0"/>
          </a:p>
        </p:txBody>
      </p:sp>
      <p:sp>
        <p:nvSpPr>
          <p:cNvPr id="5" name="Title 1"/>
          <p:cNvSpPr>
            <a:spLocks noGrp="1"/>
          </p:cNvSpPr>
          <p:nvPr>
            <p:ph type="title"/>
          </p:nvPr>
        </p:nvSpPr>
        <p:spPr>
          <a:xfrm>
            <a:off x="1451579" y="147294"/>
            <a:ext cx="9291215" cy="1049235"/>
          </a:xfrm>
        </p:spPr>
        <p:txBody>
          <a:bodyPr>
            <a:normAutofit/>
          </a:bodyPr>
          <a:lstStyle/>
          <a:p>
            <a:r>
              <a:rPr lang="en-US" sz="4400" dirty="0"/>
              <a:t>Question 6</a:t>
            </a:r>
          </a:p>
        </p:txBody>
      </p:sp>
    </p:spTree>
    <p:extLst>
      <p:ext uri="{BB962C8B-B14F-4D97-AF65-F5344CB8AC3E}">
        <p14:creationId xmlns:p14="http://schemas.microsoft.com/office/powerpoint/2010/main" val="15427498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313" y="245719"/>
            <a:ext cx="9291215" cy="1049235"/>
          </a:xfrm>
        </p:spPr>
        <p:txBody>
          <a:bodyPr/>
          <a:lstStyle/>
          <a:p>
            <a:r>
              <a:rPr lang="en-US" sz="6000" dirty="0"/>
              <a:t>Islands</a:t>
            </a:r>
            <a:endParaRPr lang="en-US" dirty="0"/>
          </a:p>
        </p:txBody>
      </p:sp>
      <p:pic>
        <p:nvPicPr>
          <p:cNvPr id="3" name="Picture 2"/>
          <p:cNvPicPr>
            <a:picLocks noChangeAspect="1"/>
          </p:cNvPicPr>
          <p:nvPr/>
        </p:nvPicPr>
        <p:blipFill>
          <a:blip r:embed="rId2"/>
          <a:stretch>
            <a:fillRect/>
          </a:stretch>
        </p:blipFill>
        <p:spPr>
          <a:xfrm>
            <a:off x="6548437" y="1614487"/>
            <a:ext cx="5323171" cy="3540125"/>
          </a:xfrm>
          <a:prstGeom prst="rect">
            <a:avLst/>
          </a:prstGeom>
        </p:spPr>
      </p:pic>
      <p:pic>
        <p:nvPicPr>
          <p:cNvPr id="4" name="Picture 3"/>
          <p:cNvPicPr>
            <a:picLocks noChangeAspect="1"/>
          </p:cNvPicPr>
          <p:nvPr/>
        </p:nvPicPr>
        <p:blipFill>
          <a:blip r:embed="rId3"/>
          <a:stretch>
            <a:fillRect/>
          </a:stretch>
        </p:blipFill>
        <p:spPr>
          <a:xfrm>
            <a:off x="430212" y="1614487"/>
            <a:ext cx="5664200" cy="3540125"/>
          </a:xfrm>
          <a:prstGeom prst="rect">
            <a:avLst/>
          </a:prstGeom>
        </p:spPr>
      </p:pic>
    </p:spTree>
    <p:extLst>
      <p:ext uri="{BB962C8B-B14F-4D97-AF65-F5344CB8AC3E}">
        <p14:creationId xmlns:p14="http://schemas.microsoft.com/office/powerpoint/2010/main" val="17775630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355600" y="970658"/>
            <a:ext cx="11599333" cy="5753370"/>
          </a:xfrm>
          <a:prstGeom prst="rect">
            <a:avLst/>
          </a:prstGeom>
          <a:noFill/>
        </p:spPr>
        <p:txBody>
          <a:bodyPr wrap="square" rtlCol="0">
            <a:spAutoFit/>
          </a:bodyPr>
          <a:lstStyle/>
          <a:p>
            <a:pPr marL="285750" indent="-285750" algn="ctr">
              <a:buFont typeface="Arial" charset="0"/>
              <a:buChar char="•"/>
            </a:pPr>
            <a:r>
              <a:rPr lang="en-US" sz="2800" dirty="0"/>
              <a:t>I am shaped by natural forces of the wind and waves</a:t>
            </a:r>
          </a:p>
          <a:p>
            <a:pPr marL="285750" indent="-285750" algn="ctr">
              <a:buFont typeface="Arial" charset="0"/>
              <a:buChar char="•"/>
            </a:pPr>
            <a:endParaRPr lang="en-US" sz="1400" dirty="0"/>
          </a:p>
          <a:p>
            <a:pPr marL="285750" indent="-285750" algn="ctr">
              <a:buFont typeface="Arial" charset="0"/>
              <a:buChar char="•"/>
            </a:pPr>
            <a:r>
              <a:rPr lang="en-US" sz="2800" dirty="0"/>
              <a:t>These geographical forces erode or construct my natural environment, constantly changing its shape.</a:t>
            </a:r>
          </a:p>
          <a:p>
            <a:pPr marL="285750" indent="-285750" algn="ctr">
              <a:buFont typeface="Arial" charset="0"/>
              <a:buChar char="•"/>
            </a:pPr>
            <a:endParaRPr lang="en-US" sz="1000" dirty="0"/>
          </a:p>
          <a:p>
            <a:pPr marL="285750" indent="-285750" algn="ctr">
              <a:buFont typeface="Arial" charset="0"/>
              <a:buChar char="•"/>
            </a:pPr>
            <a:r>
              <a:rPr lang="en-US" sz="2800" dirty="0"/>
              <a:t>Features of my landscape include: beaches, dunes, bays, cliffs, platforms and lagoons. </a:t>
            </a:r>
          </a:p>
          <a:p>
            <a:pPr marL="285750" lvl="0" indent="-285750" algn="ctr">
              <a:buClr>
                <a:srgbClr val="FB8C29"/>
              </a:buClr>
              <a:buFont typeface="Arial" charset="0"/>
              <a:buChar char="•"/>
            </a:pPr>
            <a:endParaRPr lang="en-US" sz="700" dirty="0">
              <a:solidFill>
                <a:prstClr val="white"/>
              </a:solidFill>
            </a:endParaRPr>
          </a:p>
          <a:p>
            <a:pPr marL="0" indent="0" algn="ctr">
              <a:buNone/>
            </a:pPr>
            <a:r>
              <a:rPr lang="en-US" sz="3200" u="sng" dirty="0">
                <a:solidFill>
                  <a:schemeClr val="accent1">
                    <a:lumMod val="75000"/>
                  </a:schemeClr>
                </a:solidFill>
              </a:rPr>
              <a:t>‘WHAT LANDSCAPE AM I?’</a:t>
            </a:r>
          </a:p>
          <a:p>
            <a:pPr marL="285750" indent="-285750">
              <a:buFont typeface="Arial" charset="0"/>
              <a:buChar char="•"/>
            </a:pPr>
            <a:endParaRPr lang="en-US" sz="2400" dirty="0"/>
          </a:p>
          <a:p>
            <a:pPr marL="285750" indent="-285750">
              <a:buFont typeface="Arial" charset="0"/>
              <a:buChar char="•"/>
            </a:pPr>
            <a:endParaRPr lang="en-US" sz="2400" dirty="0"/>
          </a:p>
        </p:txBody>
      </p:sp>
      <p:sp>
        <p:nvSpPr>
          <p:cNvPr id="5" name="Title 1"/>
          <p:cNvSpPr>
            <a:spLocks noGrp="1"/>
          </p:cNvSpPr>
          <p:nvPr>
            <p:ph type="title"/>
          </p:nvPr>
        </p:nvSpPr>
        <p:spPr>
          <a:xfrm>
            <a:off x="1451579" y="147294"/>
            <a:ext cx="9291215" cy="1049235"/>
          </a:xfrm>
        </p:spPr>
        <p:txBody>
          <a:bodyPr>
            <a:normAutofit/>
          </a:bodyPr>
          <a:lstStyle/>
          <a:p>
            <a:r>
              <a:rPr lang="en-US" sz="4400" dirty="0"/>
              <a:t>Question 7</a:t>
            </a:r>
          </a:p>
        </p:txBody>
      </p:sp>
    </p:spTree>
    <p:extLst>
      <p:ext uri="{BB962C8B-B14F-4D97-AF65-F5344CB8AC3E}">
        <p14:creationId xmlns:p14="http://schemas.microsoft.com/office/powerpoint/2010/main" val="15489466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313" y="245719"/>
            <a:ext cx="9291215" cy="1049235"/>
          </a:xfrm>
        </p:spPr>
        <p:txBody>
          <a:bodyPr/>
          <a:lstStyle/>
          <a:p>
            <a:r>
              <a:rPr lang="en-US" sz="6000" dirty="0"/>
              <a:t>Coastal landscapes</a:t>
            </a:r>
            <a:endParaRPr lang="en-US" dirty="0"/>
          </a:p>
        </p:txBody>
      </p:sp>
      <p:pic>
        <p:nvPicPr>
          <p:cNvPr id="3" name="Picture 2"/>
          <p:cNvPicPr>
            <a:picLocks noChangeAspect="1"/>
          </p:cNvPicPr>
          <p:nvPr/>
        </p:nvPicPr>
        <p:blipFill>
          <a:blip r:embed="rId2"/>
          <a:stretch>
            <a:fillRect/>
          </a:stretch>
        </p:blipFill>
        <p:spPr>
          <a:xfrm>
            <a:off x="282575" y="1628774"/>
            <a:ext cx="5461000" cy="3552379"/>
          </a:xfrm>
          <a:prstGeom prst="rect">
            <a:avLst/>
          </a:prstGeom>
        </p:spPr>
      </p:pic>
      <p:pic>
        <p:nvPicPr>
          <p:cNvPr id="4" name="Picture 3"/>
          <p:cNvPicPr>
            <a:picLocks noChangeAspect="1"/>
          </p:cNvPicPr>
          <p:nvPr/>
        </p:nvPicPr>
        <p:blipFill>
          <a:blip r:embed="rId3"/>
          <a:stretch>
            <a:fillRect/>
          </a:stretch>
        </p:blipFill>
        <p:spPr>
          <a:xfrm>
            <a:off x="6164920" y="1628774"/>
            <a:ext cx="5576888" cy="3717925"/>
          </a:xfrm>
          <a:prstGeom prst="rect">
            <a:avLst/>
          </a:prstGeom>
        </p:spPr>
      </p:pic>
    </p:spTree>
    <p:extLst>
      <p:ext uri="{BB962C8B-B14F-4D97-AF65-F5344CB8AC3E}">
        <p14:creationId xmlns:p14="http://schemas.microsoft.com/office/powerpoint/2010/main" val="17428622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355600" y="970658"/>
            <a:ext cx="11599333" cy="6288901"/>
          </a:xfrm>
          <a:prstGeom prst="rect">
            <a:avLst/>
          </a:prstGeom>
          <a:noFill/>
        </p:spPr>
        <p:txBody>
          <a:bodyPr wrap="square" rtlCol="0">
            <a:spAutoFit/>
          </a:bodyPr>
          <a:lstStyle/>
          <a:p>
            <a:pPr marL="285750" indent="-285750" algn="ctr">
              <a:buFont typeface="Arial" charset="0"/>
              <a:buChar char="•"/>
            </a:pPr>
            <a:r>
              <a:rPr lang="en-US" sz="2800" dirty="0"/>
              <a:t>I am a landscape that is constructed by humans.</a:t>
            </a:r>
          </a:p>
          <a:p>
            <a:pPr marL="285750" indent="-285750" algn="ctr">
              <a:buFont typeface="Arial" charset="0"/>
              <a:buChar char="•"/>
            </a:pPr>
            <a:endParaRPr lang="en-US" sz="1000" dirty="0"/>
          </a:p>
          <a:p>
            <a:pPr marL="285750" indent="-285750" algn="ctr">
              <a:buFont typeface="Arial" charset="0"/>
              <a:buChar char="•"/>
            </a:pPr>
            <a:r>
              <a:rPr lang="en-US" sz="2800" dirty="0"/>
              <a:t>Features of my landscape include: infrastructure such as buildings, roads, transport, energy and telecommunications systems. </a:t>
            </a:r>
            <a:endParaRPr lang="en-US" sz="700" dirty="0">
              <a:solidFill>
                <a:prstClr val="white"/>
              </a:solidFill>
            </a:endParaRPr>
          </a:p>
          <a:p>
            <a:pPr marL="0" indent="0" algn="ctr">
              <a:buNone/>
            </a:pPr>
            <a:endParaRPr lang="en-US" sz="3200" u="sng" dirty="0">
              <a:solidFill>
                <a:schemeClr val="accent1">
                  <a:lumMod val="75000"/>
                </a:schemeClr>
              </a:solidFill>
            </a:endParaRPr>
          </a:p>
          <a:p>
            <a:pPr marL="285750" lvl="0" indent="-285750" algn="ctr">
              <a:buClr>
                <a:srgbClr val="FB8C29"/>
              </a:buClr>
              <a:buFont typeface="Arial" charset="0"/>
              <a:buChar char="•"/>
            </a:pPr>
            <a:r>
              <a:rPr lang="en-US" sz="2800" dirty="0">
                <a:solidFill>
                  <a:prstClr val="white"/>
                </a:solidFill>
              </a:rPr>
              <a:t>I am often a result of damage and destruction of natural landscapes, when I am being constructed. </a:t>
            </a:r>
          </a:p>
          <a:p>
            <a:pPr marL="0" indent="0" algn="ctr">
              <a:buNone/>
            </a:pPr>
            <a:endParaRPr lang="en-US" sz="1600" u="sng" dirty="0">
              <a:solidFill>
                <a:schemeClr val="accent1">
                  <a:lumMod val="75000"/>
                </a:schemeClr>
              </a:solidFill>
            </a:endParaRPr>
          </a:p>
          <a:p>
            <a:pPr marL="0" indent="0" algn="ctr">
              <a:buNone/>
            </a:pPr>
            <a:r>
              <a:rPr lang="en-US" sz="3200" u="sng" dirty="0">
                <a:solidFill>
                  <a:schemeClr val="accent1">
                    <a:lumMod val="75000"/>
                  </a:schemeClr>
                </a:solidFill>
              </a:rPr>
              <a:t>‘WHAT LANDSCAPE AM I?’</a:t>
            </a:r>
          </a:p>
          <a:p>
            <a:pPr marL="285750" indent="-285750">
              <a:buFont typeface="Arial" charset="0"/>
              <a:buChar char="•"/>
            </a:pPr>
            <a:endParaRPr lang="en-US" sz="2400" dirty="0"/>
          </a:p>
          <a:p>
            <a:pPr marL="285750" indent="-285750">
              <a:buFont typeface="Arial" charset="0"/>
              <a:buChar char="•"/>
            </a:pPr>
            <a:endParaRPr lang="en-US" sz="2400" dirty="0"/>
          </a:p>
        </p:txBody>
      </p:sp>
      <p:sp>
        <p:nvSpPr>
          <p:cNvPr id="5" name="Title 1"/>
          <p:cNvSpPr>
            <a:spLocks noGrp="1"/>
          </p:cNvSpPr>
          <p:nvPr>
            <p:ph type="title"/>
          </p:nvPr>
        </p:nvSpPr>
        <p:spPr>
          <a:xfrm>
            <a:off x="1451579" y="147294"/>
            <a:ext cx="9291215" cy="1049235"/>
          </a:xfrm>
        </p:spPr>
        <p:txBody>
          <a:bodyPr>
            <a:normAutofit/>
          </a:bodyPr>
          <a:lstStyle/>
          <a:p>
            <a:r>
              <a:rPr lang="en-US" sz="4400" dirty="0"/>
              <a:t>Question 8</a:t>
            </a:r>
          </a:p>
        </p:txBody>
      </p:sp>
    </p:spTree>
    <p:extLst>
      <p:ext uri="{BB962C8B-B14F-4D97-AF65-F5344CB8AC3E}">
        <p14:creationId xmlns:p14="http://schemas.microsoft.com/office/powerpoint/2010/main" val="1047635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513" y="128588"/>
            <a:ext cx="11072813" cy="920647"/>
          </a:xfrm>
        </p:spPr>
        <p:txBody>
          <a:bodyPr>
            <a:noAutofit/>
          </a:bodyPr>
          <a:lstStyle/>
          <a:p>
            <a:r>
              <a:rPr lang="en-US" sz="4400" dirty="0">
                <a:solidFill>
                  <a:schemeClr val="accent1">
                    <a:lumMod val="75000"/>
                  </a:schemeClr>
                </a:solidFill>
              </a:rPr>
              <a:t>How are landscapes different?</a:t>
            </a:r>
          </a:p>
        </p:txBody>
      </p:sp>
      <p:sp>
        <p:nvSpPr>
          <p:cNvPr id="3" name="Content Placeholder 2"/>
          <p:cNvSpPr>
            <a:spLocks noGrp="1"/>
          </p:cNvSpPr>
          <p:nvPr>
            <p:ph idx="1"/>
          </p:nvPr>
        </p:nvSpPr>
        <p:spPr>
          <a:xfrm>
            <a:off x="171450" y="1143001"/>
            <a:ext cx="11815763" cy="4972049"/>
          </a:xfrm>
        </p:spPr>
        <p:txBody>
          <a:bodyPr>
            <a:noAutofit/>
          </a:bodyPr>
          <a:lstStyle/>
          <a:p>
            <a:r>
              <a:rPr lang="en-US" sz="2400" dirty="0"/>
              <a:t>Across the Earth, there are many different landscapes, and similarities can be observed within regions.</a:t>
            </a:r>
          </a:p>
          <a:p>
            <a:endParaRPr lang="en-US" sz="1200" dirty="0"/>
          </a:p>
          <a:p>
            <a:r>
              <a:rPr lang="en-US" sz="2400" dirty="0"/>
              <a:t>Variations in landscapes are influenced by factors such as:</a:t>
            </a:r>
          </a:p>
          <a:p>
            <a:pPr>
              <a:buFont typeface="Wingdings" charset="2"/>
              <a:buChar char="v"/>
            </a:pPr>
            <a:r>
              <a:rPr lang="en-US" sz="2400" dirty="0"/>
              <a:t> Climate</a:t>
            </a:r>
          </a:p>
          <a:p>
            <a:pPr>
              <a:buFont typeface="Wingdings" charset="2"/>
              <a:buChar char="v"/>
            </a:pPr>
            <a:r>
              <a:rPr lang="en-US" sz="2400" dirty="0"/>
              <a:t>Geographical features- mountains, and rivers</a:t>
            </a:r>
          </a:p>
          <a:p>
            <a:pPr>
              <a:buFont typeface="Wingdings" charset="2"/>
              <a:buChar char="v"/>
            </a:pPr>
            <a:r>
              <a:rPr lang="en-US" sz="2400" dirty="0"/>
              <a:t>Latitude </a:t>
            </a:r>
          </a:p>
          <a:p>
            <a:pPr>
              <a:buFont typeface="Wingdings" charset="2"/>
              <a:buChar char="v"/>
            </a:pPr>
            <a:r>
              <a:rPr lang="en-US" sz="2400" dirty="0"/>
              <a:t>Impact of humans</a:t>
            </a:r>
          </a:p>
          <a:p>
            <a:pPr>
              <a:buFont typeface="Wingdings" charset="2"/>
              <a:buChar char="v"/>
            </a:pPr>
            <a:r>
              <a:rPr lang="en-US" sz="2400" dirty="0"/>
              <a:t>Where landscapes are located</a:t>
            </a:r>
          </a:p>
        </p:txBody>
      </p:sp>
    </p:spTree>
    <p:extLst>
      <p:ext uri="{BB962C8B-B14F-4D97-AF65-F5344CB8AC3E}">
        <p14:creationId xmlns:p14="http://schemas.microsoft.com/office/powerpoint/2010/main" val="3847551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0738" y="0"/>
            <a:ext cx="9291215" cy="1049235"/>
          </a:xfrm>
        </p:spPr>
        <p:txBody>
          <a:bodyPr/>
          <a:lstStyle/>
          <a:p>
            <a:r>
              <a:rPr lang="en-US" sz="6000" dirty="0"/>
              <a:t>Built landscapes</a:t>
            </a:r>
            <a:endParaRPr lang="en-US" dirty="0"/>
          </a:p>
        </p:txBody>
      </p:sp>
      <p:pic>
        <p:nvPicPr>
          <p:cNvPr id="5" name="Picture 4"/>
          <p:cNvPicPr>
            <a:picLocks noChangeAspect="1"/>
          </p:cNvPicPr>
          <p:nvPr/>
        </p:nvPicPr>
        <p:blipFill>
          <a:blip r:embed="rId2"/>
          <a:stretch>
            <a:fillRect/>
          </a:stretch>
        </p:blipFill>
        <p:spPr>
          <a:xfrm>
            <a:off x="4071938" y="4357272"/>
            <a:ext cx="8042049" cy="2500728"/>
          </a:xfrm>
          <a:prstGeom prst="rect">
            <a:avLst/>
          </a:prstGeom>
        </p:spPr>
      </p:pic>
      <p:pic>
        <p:nvPicPr>
          <p:cNvPr id="6" name="Picture 5"/>
          <p:cNvPicPr>
            <a:picLocks noChangeAspect="1"/>
          </p:cNvPicPr>
          <p:nvPr/>
        </p:nvPicPr>
        <p:blipFill>
          <a:blip r:embed="rId3"/>
          <a:stretch>
            <a:fillRect/>
          </a:stretch>
        </p:blipFill>
        <p:spPr>
          <a:xfrm>
            <a:off x="-7280" y="1049235"/>
            <a:ext cx="6211708" cy="3494086"/>
          </a:xfrm>
          <a:prstGeom prst="rect">
            <a:avLst/>
          </a:prstGeom>
        </p:spPr>
      </p:pic>
    </p:spTree>
    <p:extLst>
      <p:ext uri="{BB962C8B-B14F-4D97-AF65-F5344CB8AC3E}">
        <p14:creationId xmlns:p14="http://schemas.microsoft.com/office/powerpoint/2010/main" val="7428843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38" y="0"/>
            <a:ext cx="10015537" cy="6858000"/>
          </a:xfrm>
          <a:prstGeom prst="rect">
            <a:avLst/>
          </a:prstGeom>
        </p:spPr>
      </p:pic>
    </p:spTree>
    <p:extLst>
      <p:ext uri="{BB962C8B-B14F-4D97-AF65-F5344CB8AC3E}">
        <p14:creationId xmlns:p14="http://schemas.microsoft.com/office/powerpoint/2010/main" val="9693343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Books-Red-Pencil-1839036.jpg"/>
          <p:cNvPicPr>
            <a:picLocks noGrp="1" noChangeAspect="1"/>
          </p:cNvPicPr>
          <p:nvPr>
            <p:ph type="pic" idx="13"/>
          </p:nvPr>
        </p:nvPicPr>
        <p:blipFill>
          <a:blip r:embed="rId2"/>
          <a:srcRect/>
          <a:stretch>
            <a:fillRect/>
          </a:stretch>
        </p:blipFill>
        <p:spPr>
          <a:xfrm>
            <a:off x="6560344" y="3687572"/>
            <a:ext cx="3321844" cy="2214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p:spPr>
      </p:pic>
      <p:sp>
        <p:nvSpPr>
          <p:cNvPr id="222" name="Shape 222"/>
          <p:cNvSpPr>
            <a:spLocks noGrp="1"/>
          </p:cNvSpPr>
          <p:nvPr>
            <p:ph type="title"/>
          </p:nvPr>
        </p:nvSpPr>
        <p:spPr>
          <a:prstGeom prst="rect">
            <a:avLst/>
          </a:prstGeom>
        </p:spPr>
        <p:txBody>
          <a:bodyPr/>
          <a:lstStyle/>
          <a:p>
            <a:r>
              <a:t>You will need</a:t>
            </a:r>
          </a:p>
        </p:txBody>
      </p:sp>
      <p:sp>
        <p:nvSpPr>
          <p:cNvPr id="223" name="Shape 223"/>
          <p:cNvSpPr>
            <a:spLocks noGrp="1"/>
          </p:cNvSpPr>
          <p:nvPr>
            <p:ph type="body" sz="half" idx="1"/>
          </p:nvPr>
        </p:nvSpPr>
        <p:spPr>
          <a:prstGeom prst="rect">
            <a:avLst/>
          </a:prstGeom>
        </p:spPr>
        <p:txBody>
          <a:bodyPr/>
          <a:lstStyle/>
          <a:p>
            <a:r>
              <a:rPr dirty="0"/>
              <a:t>A </a:t>
            </a:r>
            <a:r>
              <a:rPr dirty="0" smtClean="0"/>
              <a:t>pen</a:t>
            </a:r>
            <a:r>
              <a:rPr lang="en-AU" dirty="0" err="1" smtClean="0"/>
              <a:t>cil</a:t>
            </a:r>
            <a:endParaRPr dirty="0"/>
          </a:p>
          <a:p>
            <a:r>
              <a:rPr dirty="0" err="1"/>
              <a:t>Coloured</a:t>
            </a:r>
            <a:r>
              <a:rPr dirty="0"/>
              <a:t> pencils</a:t>
            </a:r>
          </a:p>
          <a:p>
            <a:r>
              <a:rPr dirty="0"/>
              <a:t>Your geography </a:t>
            </a:r>
            <a:r>
              <a:rPr dirty="0" smtClean="0"/>
              <a:t>book</a:t>
            </a:r>
            <a:endParaRPr dirty="0"/>
          </a:p>
        </p:txBody>
      </p:sp>
    </p:spTree>
    <p:extLst>
      <p:ext uri="{BB962C8B-B14F-4D97-AF65-F5344CB8AC3E}">
        <p14:creationId xmlns:p14="http://schemas.microsoft.com/office/powerpoint/2010/main" val="3805286607"/>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lstStyle/>
          <a:p>
            <a:r>
              <a:t>Words of the day</a:t>
            </a:r>
          </a:p>
        </p:txBody>
      </p:sp>
      <p:sp>
        <p:nvSpPr>
          <p:cNvPr id="226" name="Shape 226"/>
          <p:cNvSpPr>
            <a:spLocks noGrp="1"/>
          </p:cNvSpPr>
          <p:nvPr>
            <p:ph type="body" sz="half" idx="1"/>
          </p:nvPr>
        </p:nvSpPr>
        <p:spPr>
          <a:xfrm>
            <a:off x="2416969" y="2509242"/>
            <a:ext cx="6564298" cy="3455789"/>
          </a:xfrm>
          <a:prstGeom prst="rect">
            <a:avLst/>
          </a:prstGeom>
        </p:spPr>
        <p:txBody>
          <a:bodyPr/>
          <a:lstStyle/>
          <a:p>
            <a:r>
              <a:t>Landform: A natural geographical shape that appears on the earth’s surface. (e.g. dune, hill, valley.) </a:t>
            </a:r>
          </a:p>
          <a:p>
            <a:r>
              <a:t>Landscape: A section of the earth’s surface made up of landforms. It can be natural- e.g. coastal landscape, or built e.g. city landscape.</a:t>
            </a:r>
          </a:p>
        </p:txBody>
      </p:sp>
      <p:pic>
        <p:nvPicPr>
          <p:cNvPr id="227" name="Morocco_Africa_Flickr_Rosino_December_2005_84514010.jpg"/>
          <p:cNvPicPr>
            <a:picLocks noChangeAspect="1"/>
          </p:cNvPicPr>
          <p:nvPr/>
        </p:nvPicPr>
        <p:blipFill>
          <a:blip r:embed="rId2"/>
          <a:stretch>
            <a:fillRect/>
          </a:stretch>
        </p:blipFill>
        <p:spPr>
          <a:xfrm>
            <a:off x="8704514" y="849716"/>
            <a:ext cx="1190685" cy="1790790"/>
          </a:xfrm>
          <a:prstGeom prst="rect">
            <a:avLst/>
          </a:prstGeom>
          <a:ln w="12700">
            <a:miter lim="400000"/>
          </a:ln>
        </p:spPr>
      </p:pic>
      <p:pic>
        <p:nvPicPr>
          <p:cNvPr id="228" name="desert-landscape-1081829_960_720.jpg"/>
          <p:cNvPicPr>
            <a:picLocks noChangeAspect="1"/>
          </p:cNvPicPr>
          <p:nvPr/>
        </p:nvPicPr>
        <p:blipFill>
          <a:blip r:embed="rId3"/>
          <a:stretch>
            <a:fillRect/>
          </a:stretch>
        </p:blipFill>
        <p:spPr>
          <a:xfrm>
            <a:off x="8278968" y="5067158"/>
            <a:ext cx="1693185" cy="1128791"/>
          </a:xfrm>
          <a:prstGeom prst="rect">
            <a:avLst/>
          </a:prstGeom>
          <a:ln w="12700">
            <a:miter lim="400000"/>
          </a:ln>
        </p:spPr>
      </p:pic>
    </p:spTree>
    <p:extLst>
      <p:ext uri="{BB962C8B-B14F-4D97-AF65-F5344CB8AC3E}">
        <p14:creationId xmlns:p14="http://schemas.microsoft.com/office/powerpoint/2010/main" val="2748040926"/>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wood-landscape-mountains-nature.jpg"/>
          <p:cNvPicPr>
            <a:picLocks noGrp="1" noChangeAspect="1"/>
          </p:cNvPicPr>
          <p:nvPr>
            <p:ph type="pic" idx="13"/>
          </p:nvPr>
        </p:nvPicPr>
        <p:blipFill>
          <a:blip r:embed="rId2"/>
          <a:srcRect l="1562" r="1562"/>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29" y="21600"/>
                </a:lnTo>
                <a:cubicBezTo>
                  <a:pt x="21210" y="21600"/>
                  <a:pt x="21600" y="21096"/>
                  <a:pt x="21600" y="20475"/>
                </a:cubicBezTo>
                <a:lnTo>
                  <a:pt x="21600" y="1125"/>
                </a:lnTo>
                <a:cubicBezTo>
                  <a:pt x="21600" y="504"/>
                  <a:pt x="21210" y="0"/>
                  <a:pt x="20729" y="0"/>
                </a:cubicBezTo>
                <a:lnTo>
                  <a:pt x="871" y="0"/>
                </a:lnTo>
                <a:close/>
              </a:path>
            </a:pathLst>
          </a:custGeom>
        </p:spPr>
      </p:pic>
      <p:sp>
        <p:nvSpPr>
          <p:cNvPr id="231" name="Shape 231"/>
          <p:cNvSpPr>
            <a:spLocks noGrp="1"/>
          </p:cNvSpPr>
          <p:nvPr>
            <p:ph type="title"/>
          </p:nvPr>
        </p:nvSpPr>
        <p:spPr>
          <a:xfrm>
            <a:off x="1059655" y="1009055"/>
            <a:ext cx="9675149" cy="1017984"/>
          </a:xfrm>
          <a:prstGeom prst="rect">
            <a:avLst/>
          </a:prstGeom>
        </p:spPr>
        <p:txBody>
          <a:bodyPr>
            <a:normAutofit/>
          </a:bodyPr>
          <a:lstStyle>
            <a:lvl1pPr>
              <a:defRPr sz="6100"/>
            </a:lvl1pPr>
          </a:lstStyle>
          <a:p>
            <a:r>
              <a:rPr dirty="0"/>
              <a:t>Mountain Landscapes</a:t>
            </a:r>
          </a:p>
        </p:txBody>
      </p:sp>
      <p:sp>
        <p:nvSpPr>
          <p:cNvPr id="232" name="Shape 232"/>
          <p:cNvSpPr>
            <a:spLocks noGrp="1"/>
          </p:cNvSpPr>
          <p:nvPr>
            <p:ph type="body" sz="half" idx="1"/>
          </p:nvPr>
        </p:nvSpPr>
        <p:spPr>
          <a:xfrm>
            <a:off x="912060" y="2244364"/>
            <a:ext cx="5183940" cy="4160816"/>
          </a:xfrm>
          <a:prstGeom prst="rect">
            <a:avLst/>
          </a:prstGeom>
        </p:spPr>
        <p:txBody>
          <a:bodyPr>
            <a:normAutofit/>
          </a:bodyPr>
          <a:lstStyle/>
          <a:p>
            <a:r>
              <a:rPr dirty="0"/>
              <a:t>Mountain landscapes are formed by tectonic plates on the Earth’s surface pushing against each other. This movement and pressure causes the shape of the land to change.  Mountains rise high above their surroundings</a:t>
            </a:r>
          </a:p>
          <a:p>
            <a:r>
              <a:rPr lang="en-AU" dirty="0">
                <a:hlinkClick r:id="rId3"/>
              </a:rPr>
              <a:t>https://www.youtube.com/watch?v=uy9GFAOGGXU</a:t>
            </a:r>
            <a:r>
              <a:rPr lang="en-AU" dirty="0"/>
              <a:t> </a:t>
            </a:r>
            <a:endParaRPr u="sng" dirty="0">
              <a:hlinkClick r:id="rId4"/>
            </a:endParaRPr>
          </a:p>
        </p:txBody>
      </p:sp>
    </p:spTree>
    <p:extLst>
      <p:ext uri="{BB962C8B-B14F-4D97-AF65-F5344CB8AC3E}">
        <p14:creationId xmlns:p14="http://schemas.microsoft.com/office/powerpoint/2010/main" val="774056482"/>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103396_9d0eefbf.jpg"/>
          <p:cNvPicPr>
            <a:picLocks noGrp="1" noChangeAspect="1"/>
          </p:cNvPicPr>
          <p:nvPr>
            <p:ph type="pic" idx="13"/>
          </p:nvPr>
        </p:nvPicPr>
        <p:blipFill>
          <a:blip r:embed="rId2"/>
          <a:srcRect b="6"/>
          <a:stretch>
            <a:fillRect/>
          </a:stretch>
        </p:blipFill>
        <p:spPr>
          <a:xfrm>
            <a:off x="3573984" y="4203510"/>
            <a:ext cx="2966310" cy="2224586"/>
          </a:xfrm>
          <a:custGeom>
            <a:avLst/>
            <a:gdLst/>
            <a:ahLst/>
            <a:cxnLst>
              <a:cxn ang="0">
                <a:pos x="wd2" y="hd2"/>
              </a:cxn>
              <a:cxn ang="5400000">
                <a:pos x="wd2" y="hd2"/>
              </a:cxn>
              <a:cxn ang="10800000">
                <a:pos x="wd2" y="hd2"/>
              </a:cxn>
              <a:cxn ang="16200000">
                <a:pos x="wd2" y="hd2"/>
              </a:cxn>
            </a:cxnLst>
            <a:rect l="0" t="0" r="r" b="b"/>
            <a:pathLst>
              <a:path w="21600" h="21600" extrusionOk="0">
                <a:moveTo>
                  <a:pt x="252" y="0"/>
                </a:moveTo>
                <a:cubicBezTo>
                  <a:pt x="97" y="210"/>
                  <a:pt x="0" y="497"/>
                  <a:pt x="0" y="815"/>
                </a:cubicBezTo>
                <a:lnTo>
                  <a:pt x="0" y="20790"/>
                </a:lnTo>
                <a:cubicBezTo>
                  <a:pt x="0" y="21106"/>
                  <a:pt x="98" y="21390"/>
                  <a:pt x="252" y="21600"/>
                </a:cubicBezTo>
                <a:lnTo>
                  <a:pt x="21348" y="21600"/>
                </a:lnTo>
                <a:cubicBezTo>
                  <a:pt x="21502" y="21391"/>
                  <a:pt x="21600" y="21106"/>
                  <a:pt x="21600" y="20790"/>
                </a:cubicBezTo>
                <a:lnTo>
                  <a:pt x="21600" y="815"/>
                </a:lnTo>
                <a:cubicBezTo>
                  <a:pt x="21600" y="497"/>
                  <a:pt x="21503" y="210"/>
                  <a:pt x="21348" y="0"/>
                </a:cubicBezTo>
                <a:lnTo>
                  <a:pt x="252" y="0"/>
                </a:lnTo>
                <a:close/>
              </a:path>
            </a:pathLst>
          </a:custGeom>
        </p:spPr>
      </p:pic>
      <p:sp>
        <p:nvSpPr>
          <p:cNvPr id="235" name="Shape 235"/>
          <p:cNvSpPr>
            <a:spLocks noGrp="1"/>
          </p:cNvSpPr>
          <p:nvPr>
            <p:ph type="title"/>
          </p:nvPr>
        </p:nvSpPr>
        <p:spPr>
          <a:xfrm>
            <a:off x="819497" y="619757"/>
            <a:ext cx="9885848" cy="1017984"/>
          </a:xfrm>
          <a:prstGeom prst="rect">
            <a:avLst/>
          </a:prstGeom>
        </p:spPr>
        <p:txBody>
          <a:bodyPr>
            <a:normAutofit/>
          </a:bodyPr>
          <a:lstStyle>
            <a:lvl1pPr>
              <a:defRPr sz="6200"/>
            </a:lvl1pPr>
          </a:lstStyle>
          <a:p>
            <a:r>
              <a:rPr dirty="0"/>
              <a:t>Draw the Landforms</a:t>
            </a:r>
          </a:p>
        </p:txBody>
      </p:sp>
      <p:sp>
        <p:nvSpPr>
          <p:cNvPr id="236" name="Shape 236"/>
          <p:cNvSpPr>
            <a:spLocks noGrp="1"/>
          </p:cNvSpPr>
          <p:nvPr>
            <p:ph type="body" sz="half" idx="1"/>
          </p:nvPr>
        </p:nvSpPr>
        <p:spPr>
          <a:xfrm>
            <a:off x="1059656" y="2323811"/>
            <a:ext cx="4071938" cy="3759399"/>
          </a:xfrm>
          <a:prstGeom prst="rect">
            <a:avLst/>
          </a:prstGeom>
          <a:ln>
            <a:noFill/>
          </a:ln>
        </p:spPr>
        <p:txBody>
          <a:bodyPr/>
          <a:lstStyle/>
          <a:p>
            <a:r>
              <a:rPr dirty="0"/>
              <a:t>Mountain</a:t>
            </a:r>
          </a:p>
          <a:p>
            <a:endParaRPr dirty="0"/>
          </a:p>
          <a:p>
            <a:r>
              <a:rPr dirty="0"/>
              <a:t>Ridge</a:t>
            </a:r>
          </a:p>
          <a:p>
            <a:endParaRPr dirty="0"/>
          </a:p>
          <a:p>
            <a:r>
              <a:rPr dirty="0"/>
              <a:t>Valley</a:t>
            </a:r>
          </a:p>
        </p:txBody>
      </p:sp>
      <p:pic>
        <p:nvPicPr>
          <p:cNvPr id="237" name="904340_fff18478.jpg"/>
          <p:cNvPicPr>
            <a:picLocks noChangeAspect="1"/>
          </p:cNvPicPr>
          <p:nvPr/>
        </p:nvPicPr>
        <p:blipFill>
          <a:blip r:embed="rId3"/>
          <a:srcRect l="1562" r="1570"/>
          <a:stretch>
            <a:fillRect/>
          </a:stretch>
        </p:blipFill>
        <p:spPr>
          <a:xfrm>
            <a:off x="6688168" y="2088107"/>
            <a:ext cx="3426898" cy="2653309"/>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33" y="21600"/>
                </a:lnTo>
                <a:cubicBezTo>
                  <a:pt x="21214" y="21600"/>
                  <a:pt x="21600" y="21096"/>
                  <a:pt x="21600" y="20475"/>
                </a:cubicBezTo>
                <a:lnTo>
                  <a:pt x="21600" y="1125"/>
                </a:lnTo>
                <a:cubicBezTo>
                  <a:pt x="21600" y="504"/>
                  <a:pt x="21214" y="0"/>
                  <a:pt x="20733" y="0"/>
                </a:cubicBezTo>
                <a:lnTo>
                  <a:pt x="871" y="0"/>
                </a:lnTo>
                <a:close/>
              </a:path>
            </a:pathLst>
          </a:custGeom>
          <a:ln w="25400">
            <a:solidFill>
              <a:srgbClr val="DDC799"/>
            </a:solidFill>
            <a:miter lim="400000"/>
          </a:ln>
        </p:spPr>
      </p:pic>
      <p:pic>
        <p:nvPicPr>
          <p:cNvPr id="238" name="matterhorn-918442_960_720.jpg"/>
          <p:cNvPicPr>
            <a:picLocks noChangeAspect="1"/>
          </p:cNvPicPr>
          <p:nvPr/>
        </p:nvPicPr>
        <p:blipFill>
          <a:blip r:embed="rId4"/>
          <a:srcRect l="6137" r="6144"/>
          <a:stretch>
            <a:fillRect/>
          </a:stretch>
        </p:blipFill>
        <p:spPr>
          <a:xfrm>
            <a:off x="3027422" y="1609314"/>
            <a:ext cx="2892253" cy="2239355"/>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33" y="21600"/>
                </a:lnTo>
                <a:cubicBezTo>
                  <a:pt x="21214" y="21600"/>
                  <a:pt x="21600" y="21096"/>
                  <a:pt x="21600" y="20475"/>
                </a:cubicBezTo>
                <a:lnTo>
                  <a:pt x="21600" y="1125"/>
                </a:lnTo>
                <a:cubicBezTo>
                  <a:pt x="21600" y="504"/>
                  <a:pt x="21214" y="0"/>
                  <a:pt x="20733" y="0"/>
                </a:cubicBezTo>
                <a:lnTo>
                  <a:pt x="871" y="0"/>
                </a:lnTo>
                <a:close/>
              </a:path>
            </a:pathLst>
          </a:custGeom>
          <a:ln w="25400">
            <a:solidFill>
              <a:srgbClr val="DDC799"/>
            </a:solidFill>
            <a:miter lim="400000"/>
          </a:ln>
        </p:spPr>
      </p:pic>
      <p:pic>
        <p:nvPicPr>
          <p:cNvPr id="239" name="Pen-Graphic-Orange-Draw-Red-Eraser-Pencil-Leave-190586.png"/>
          <p:cNvPicPr>
            <a:picLocks noChangeAspect="1"/>
          </p:cNvPicPr>
          <p:nvPr/>
        </p:nvPicPr>
        <p:blipFill>
          <a:blip r:embed="rId5"/>
          <a:stretch>
            <a:fillRect/>
          </a:stretch>
        </p:blipFill>
        <p:spPr>
          <a:xfrm>
            <a:off x="9798625" y="754941"/>
            <a:ext cx="906720" cy="910513"/>
          </a:xfrm>
          <a:prstGeom prst="rect">
            <a:avLst/>
          </a:prstGeom>
          <a:ln w="12700">
            <a:miter lim="400000"/>
          </a:ln>
        </p:spPr>
      </p:pic>
    </p:spTree>
    <p:extLst>
      <p:ext uri="{BB962C8B-B14F-4D97-AF65-F5344CB8AC3E}">
        <p14:creationId xmlns:p14="http://schemas.microsoft.com/office/powerpoint/2010/main" val="2744551676"/>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coastal-landscape-in-melbourne-victoria-australia.jpg"/>
          <p:cNvPicPr>
            <a:picLocks noGrp="1" noChangeAspect="1"/>
          </p:cNvPicPr>
          <p:nvPr>
            <p:ph type="pic" idx="13"/>
          </p:nvPr>
        </p:nvPicPr>
        <p:blipFill>
          <a:blip r:embed="rId2"/>
          <a:srcRect l="13671" r="13671"/>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29" y="21600"/>
                </a:lnTo>
                <a:cubicBezTo>
                  <a:pt x="21210" y="21600"/>
                  <a:pt x="21600" y="21096"/>
                  <a:pt x="21600" y="20475"/>
                </a:cubicBezTo>
                <a:lnTo>
                  <a:pt x="21600" y="1125"/>
                </a:lnTo>
                <a:cubicBezTo>
                  <a:pt x="21600" y="504"/>
                  <a:pt x="21210" y="0"/>
                  <a:pt x="20729" y="0"/>
                </a:cubicBezTo>
                <a:lnTo>
                  <a:pt x="871" y="0"/>
                </a:lnTo>
                <a:close/>
              </a:path>
            </a:pathLst>
          </a:custGeom>
        </p:spPr>
      </p:pic>
      <p:sp>
        <p:nvSpPr>
          <p:cNvPr id="242" name="Shape 242"/>
          <p:cNvSpPr>
            <a:spLocks noGrp="1"/>
          </p:cNvSpPr>
          <p:nvPr>
            <p:ph type="title"/>
          </p:nvPr>
        </p:nvSpPr>
        <p:spPr>
          <a:prstGeom prst="rect">
            <a:avLst/>
          </a:prstGeom>
        </p:spPr>
        <p:txBody>
          <a:bodyPr>
            <a:normAutofit fontScale="90000"/>
          </a:bodyPr>
          <a:lstStyle>
            <a:lvl1pPr>
              <a:defRPr sz="6100"/>
            </a:lvl1pPr>
          </a:lstStyle>
          <a:p>
            <a:r>
              <a:t>Coastal Landscapes</a:t>
            </a:r>
          </a:p>
        </p:txBody>
      </p:sp>
      <p:sp>
        <p:nvSpPr>
          <p:cNvPr id="243" name="Shape 243"/>
          <p:cNvSpPr>
            <a:spLocks noGrp="1"/>
          </p:cNvSpPr>
          <p:nvPr>
            <p:ph type="body" sz="half" idx="1"/>
          </p:nvPr>
        </p:nvSpPr>
        <p:spPr>
          <a:xfrm>
            <a:off x="784084" y="2607619"/>
            <a:ext cx="5172034" cy="4160816"/>
          </a:xfrm>
          <a:prstGeom prst="rect">
            <a:avLst/>
          </a:prstGeom>
        </p:spPr>
        <p:txBody>
          <a:bodyPr/>
          <a:lstStyle/>
          <a:p>
            <a:r>
              <a:rPr dirty="0"/>
              <a:t>Coastal landscapes are shaped by the natural forces of the wind and waves. </a:t>
            </a:r>
          </a:p>
          <a:p>
            <a:r>
              <a:rPr dirty="0"/>
              <a:t>Features include: beaches, dunes, bays, cliffs, platforms, spits</a:t>
            </a:r>
            <a:r>
              <a:rPr lang="en-AU" dirty="0"/>
              <a:t>, arches, stacks</a:t>
            </a:r>
            <a:r>
              <a:rPr dirty="0"/>
              <a:t> and lagoons.</a:t>
            </a:r>
            <a:endParaRPr lang="en-AU" dirty="0"/>
          </a:p>
          <a:p>
            <a:pPr marL="223235" indent="0">
              <a:buNone/>
            </a:pPr>
            <a:r>
              <a:rPr lang="en-AU" dirty="0">
                <a:hlinkClick r:id="rId3"/>
              </a:rPr>
              <a:t>https://www.youtube.com/watch?v=4rqrRPVrWJ0</a:t>
            </a:r>
            <a:endParaRPr dirty="0"/>
          </a:p>
        </p:txBody>
      </p:sp>
    </p:spTree>
    <p:extLst>
      <p:ext uri="{BB962C8B-B14F-4D97-AF65-F5344CB8AC3E}">
        <p14:creationId xmlns:p14="http://schemas.microsoft.com/office/powerpoint/2010/main" val="4262792199"/>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Aerial_view_of_Plémont_headland_in_Jersey.jpg"/>
          <p:cNvPicPr>
            <a:picLocks noGrp="1" noChangeAspect="1"/>
          </p:cNvPicPr>
          <p:nvPr>
            <p:ph type="pic" idx="13"/>
          </p:nvPr>
        </p:nvPicPr>
        <p:blipFill>
          <a:blip r:embed="rId2"/>
          <a:srcRect/>
          <a:stretch>
            <a:fillRect/>
          </a:stretch>
        </p:blipFill>
        <p:spPr>
          <a:xfrm>
            <a:off x="3060362" y="4149761"/>
            <a:ext cx="3964324" cy="26432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p:spPr>
      </p:pic>
      <p:sp>
        <p:nvSpPr>
          <p:cNvPr id="246" name="Shape 246"/>
          <p:cNvSpPr>
            <a:spLocks noGrp="1"/>
          </p:cNvSpPr>
          <p:nvPr>
            <p:ph type="title"/>
          </p:nvPr>
        </p:nvSpPr>
        <p:spPr>
          <a:xfrm>
            <a:off x="1059655" y="1009055"/>
            <a:ext cx="9517359" cy="1017984"/>
          </a:xfrm>
          <a:prstGeom prst="rect">
            <a:avLst/>
          </a:prstGeom>
        </p:spPr>
        <p:txBody>
          <a:bodyPr>
            <a:normAutofit/>
          </a:bodyPr>
          <a:lstStyle>
            <a:lvl1pPr>
              <a:defRPr sz="6200"/>
            </a:lvl1pPr>
          </a:lstStyle>
          <a:p>
            <a:r>
              <a:rPr dirty="0"/>
              <a:t>Draw the Landforms</a:t>
            </a:r>
          </a:p>
        </p:txBody>
      </p:sp>
      <p:sp>
        <p:nvSpPr>
          <p:cNvPr id="247" name="Shape 247"/>
          <p:cNvSpPr>
            <a:spLocks noGrp="1"/>
          </p:cNvSpPr>
          <p:nvPr>
            <p:ph type="body" sz="half" idx="1"/>
          </p:nvPr>
        </p:nvSpPr>
        <p:spPr>
          <a:xfrm>
            <a:off x="1059655" y="2178005"/>
            <a:ext cx="4071938" cy="3759399"/>
          </a:xfrm>
          <a:prstGeom prst="rect">
            <a:avLst/>
          </a:prstGeom>
          <a:ln>
            <a:noFill/>
          </a:ln>
        </p:spPr>
        <p:txBody>
          <a:bodyPr/>
          <a:lstStyle/>
          <a:p>
            <a:r>
              <a:rPr dirty="0"/>
              <a:t>Stack</a:t>
            </a:r>
          </a:p>
          <a:p>
            <a:endParaRPr dirty="0"/>
          </a:p>
          <a:p>
            <a:r>
              <a:rPr dirty="0"/>
              <a:t>Beach</a:t>
            </a:r>
          </a:p>
          <a:p>
            <a:endParaRPr dirty="0"/>
          </a:p>
          <a:p>
            <a:r>
              <a:rPr dirty="0"/>
              <a:t>Headland</a:t>
            </a:r>
          </a:p>
        </p:txBody>
      </p:sp>
      <p:pic>
        <p:nvPicPr>
          <p:cNvPr id="248" name="pexels-photo-51099.jpeg"/>
          <p:cNvPicPr>
            <a:picLocks noChangeAspect="1"/>
          </p:cNvPicPr>
          <p:nvPr/>
        </p:nvPicPr>
        <p:blipFill>
          <a:blip r:embed="rId3"/>
          <a:srcRect l="13682" r="13688"/>
          <a:stretch>
            <a:fillRect/>
          </a:stretch>
        </p:blipFill>
        <p:spPr>
          <a:xfrm>
            <a:off x="7536038" y="2027039"/>
            <a:ext cx="3684503" cy="2852762"/>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33" y="21600"/>
                </a:lnTo>
                <a:cubicBezTo>
                  <a:pt x="21214" y="21600"/>
                  <a:pt x="21600" y="21096"/>
                  <a:pt x="21600" y="20475"/>
                </a:cubicBezTo>
                <a:lnTo>
                  <a:pt x="21600" y="1125"/>
                </a:lnTo>
                <a:cubicBezTo>
                  <a:pt x="21600" y="504"/>
                  <a:pt x="21214" y="0"/>
                  <a:pt x="20733" y="0"/>
                </a:cubicBezTo>
                <a:lnTo>
                  <a:pt x="871" y="0"/>
                </a:lnTo>
                <a:close/>
              </a:path>
            </a:pathLst>
          </a:custGeom>
          <a:ln w="25400">
            <a:solidFill>
              <a:srgbClr val="DDC799"/>
            </a:solidFill>
            <a:miter lim="400000"/>
          </a:ln>
        </p:spPr>
      </p:pic>
      <p:pic>
        <p:nvPicPr>
          <p:cNvPr id="249" name="australia-1032090_960_720.jpg"/>
          <p:cNvPicPr>
            <a:picLocks noChangeAspect="1"/>
          </p:cNvPicPr>
          <p:nvPr/>
        </p:nvPicPr>
        <p:blipFill>
          <a:blip r:embed="rId4"/>
          <a:srcRect t="24193" r="8" b="24189"/>
          <a:stretch>
            <a:fillRect/>
          </a:stretch>
        </p:blipFill>
        <p:spPr>
          <a:xfrm>
            <a:off x="3145096" y="1251493"/>
            <a:ext cx="3547988" cy="2747302"/>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33" y="21600"/>
                </a:lnTo>
                <a:cubicBezTo>
                  <a:pt x="21214" y="21600"/>
                  <a:pt x="21600" y="21096"/>
                  <a:pt x="21600" y="20475"/>
                </a:cubicBezTo>
                <a:lnTo>
                  <a:pt x="21600" y="1125"/>
                </a:lnTo>
                <a:cubicBezTo>
                  <a:pt x="21600" y="504"/>
                  <a:pt x="21214" y="0"/>
                  <a:pt x="20733" y="0"/>
                </a:cubicBezTo>
                <a:lnTo>
                  <a:pt x="871" y="0"/>
                </a:lnTo>
                <a:close/>
              </a:path>
            </a:pathLst>
          </a:custGeom>
          <a:ln w="25400">
            <a:solidFill>
              <a:srgbClr val="DDC799"/>
            </a:solidFill>
            <a:miter lim="400000"/>
          </a:ln>
        </p:spPr>
      </p:pic>
      <p:pic>
        <p:nvPicPr>
          <p:cNvPr id="250" name="Pen-Graphic-Orange-Draw-Red-Eraser-Pencil-Leave-190586.png"/>
          <p:cNvPicPr>
            <a:picLocks noChangeAspect="1"/>
          </p:cNvPicPr>
          <p:nvPr/>
        </p:nvPicPr>
        <p:blipFill>
          <a:blip r:embed="rId5"/>
          <a:stretch>
            <a:fillRect/>
          </a:stretch>
        </p:blipFill>
        <p:spPr>
          <a:xfrm>
            <a:off x="10453717" y="727926"/>
            <a:ext cx="906720" cy="910513"/>
          </a:xfrm>
          <a:prstGeom prst="rect">
            <a:avLst/>
          </a:prstGeom>
          <a:ln w="12700">
            <a:miter lim="400000"/>
          </a:ln>
        </p:spPr>
      </p:pic>
      <p:sp>
        <p:nvSpPr>
          <p:cNvPr id="251" name="Shape 251"/>
          <p:cNvSpPr/>
          <p:nvPr/>
        </p:nvSpPr>
        <p:spPr>
          <a:xfrm>
            <a:off x="8450263" y="2160352"/>
            <a:ext cx="1013099" cy="4399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700"/>
            </a:pPr>
            <a:r>
              <a:rPr sz="1195"/>
              <a:t>3 minutes </a:t>
            </a:r>
          </a:p>
          <a:p>
            <a:pPr>
              <a:defRPr sz="1700"/>
            </a:pPr>
            <a:r>
              <a:rPr sz="1195"/>
              <a:t>drawing time</a:t>
            </a:r>
          </a:p>
        </p:txBody>
      </p:sp>
    </p:spTree>
    <p:extLst>
      <p:ext uri="{BB962C8B-B14F-4D97-AF65-F5344CB8AC3E}">
        <p14:creationId xmlns:p14="http://schemas.microsoft.com/office/powerpoint/2010/main" val="4219610740"/>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desert-1363152_960_720.jpg"/>
          <p:cNvPicPr>
            <a:picLocks noGrp="1" noChangeAspect="1"/>
          </p:cNvPicPr>
          <p:nvPr>
            <p:ph type="pic" idx="13"/>
          </p:nvPr>
        </p:nvPicPr>
        <p:blipFill>
          <a:blip r:embed="rId3"/>
          <a:srcRect l="7146" r="7146"/>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29" y="21600"/>
                </a:lnTo>
                <a:cubicBezTo>
                  <a:pt x="21210" y="21600"/>
                  <a:pt x="21600" y="21096"/>
                  <a:pt x="21600" y="20475"/>
                </a:cubicBezTo>
                <a:lnTo>
                  <a:pt x="21600" y="1125"/>
                </a:lnTo>
                <a:cubicBezTo>
                  <a:pt x="21600" y="504"/>
                  <a:pt x="21210" y="0"/>
                  <a:pt x="20729" y="0"/>
                </a:cubicBezTo>
                <a:lnTo>
                  <a:pt x="871" y="0"/>
                </a:lnTo>
                <a:close/>
              </a:path>
            </a:pathLst>
          </a:custGeom>
        </p:spPr>
      </p:pic>
      <p:sp>
        <p:nvSpPr>
          <p:cNvPr id="266" name="Shape 266"/>
          <p:cNvSpPr>
            <a:spLocks noGrp="1"/>
          </p:cNvSpPr>
          <p:nvPr>
            <p:ph type="title"/>
          </p:nvPr>
        </p:nvSpPr>
        <p:spPr>
          <a:xfrm>
            <a:off x="1059656" y="1009055"/>
            <a:ext cx="8898536" cy="1017984"/>
          </a:xfrm>
          <a:prstGeom prst="rect">
            <a:avLst/>
          </a:prstGeom>
        </p:spPr>
        <p:txBody>
          <a:bodyPr>
            <a:normAutofit/>
          </a:bodyPr>
          <a:lstStyle>
            <a:lvl1pPr>
              <a:defRPr sz="6100"/>
            </a:lvl1pPr>
          </a:lstStyle>
          <a:p>
            <a:r>
              <a:rPr dirty="0"/>
              <a:t>Desert Landscapes</a:t>
            </a:r>
          </a:p>
        </p:txBody>
      </p:sp>
      <p:sp>
        <p:nvSpPr>
          <p:cNvPr id="267" name="Shape 267"/>
          <p:cNvSpPr>
            <a:spLocks noGrp="1"/>
          </p:cNvSpPr>
          <p:nvPr>
            <p:ph type="body" sz="half" idx="1"/>
          </p:nvPr>
        </p:nvSpPr>
        <p:spPr>
          <a:xfrm>
            <a:off x="923966" y="2294468"/>
            <a:ext cx="5172034" cy="4160816"/>
          </a:xfrm>
          <a:prstGeom prst="rect">
            <a:avLst/>
          </a:prstGeom>
        </p:spPr>
        <p:txBody>
          <a:bodyPr/>
          <a:lstStyle/>
          <a:p>
            <a:r>
              <a:rPr dirty="0"/>
              <a:t>Defined as an area of land which receives no more than 25 </a:t>
            </a:r>
            <a:r>
              <a:rPr dirty="0" err="1"/>
              <a:t>millimetres</a:t>
            </a:r>
            <a:r>
              <a:rPr dirty="0"/>
              <a:t> of rain per year.</a:t>
            </a:r>
            <a:r>
              <a:rPr lang="en-AU" dirty="0"/>
              <a:t> </a:t>
            </a:r>
            <a:r>
              <a:rPr dirty="0"/>
              <a:t>There are two types of deserts – hot deserts and cold deserts.</a:t>
            </a:r>
            <a:endParaRPr lang="en-AU" dirty="0"/>
          </a:p>
          <a:p>
            <a:r>
              <a:rPr lang="en-AU" dirty="0"/>
              <a:t>Common landforms include dunes, plains, oasis, rock hills</a:t>
            </a:r>
          </a:p>
          <a:p>
            <a:pPr marL="223235" indent="0">
              <a:buNone/>
            </a:pPr>
            <a:r>
              <a:rPr lang="en-AU" dirty="0">
                <a:hlinkClick r:id="rId4"/>
              </a:rPr>
              <a:t>https://www.youtube.com/watch?v=n4crvs-KTBw</a:t>
            </a:r>
            <a:r>
              <a:rPr lang="en-AU" dirty="0"/>
              <a:t> </a:t>
            </a:r>
          </a:p>
        </p:txBody>
      </p:sp>
    </p:spTree>
    <p:extLst>
      <p:ext uri="{BB962C8B-B14F-4D97-AF65-F5344CB8AC3E}">
        <p14:creationId xmlns:p14="http://schemas.microsoft.com/office/powerpoint/2010/main" val="4030797758"/>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Isalo_canyons.jpg"/>
          <p:cNvPicPr>
            <a:picLocks noGrp="1" noChangeAspect="1"/>
          </p:cNvPicPr>
          <p:nvPr>
            <p:ph type="pic" idx="13"/>
          </p:nvPr>
        </p:nvPicPr>
        <p:blipFill>
          <a:blip r:embed="rId2"/>
          <a:srcRect l="5174" r="5170"/>
          <a:stretch>
            <a:fillRect/>
          </a:stretch>
        </p:blipFill>
        <p:spPr>
          <a:xfrm>
            <a:off x="4026716" y="4364109"/>
            <a:ext cx="3036321" cy="2350589"/>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29" y="21600"/>
                </a:lnTo>
                <a:cubicBezTo>
                  <a:pt x="21210" y="21600"/>
                  <a:pt x="21600" y="21096"/>
                  <a:pt x="21600" y="20475"/>
                </a:cubicBezTo>
                <a:lnTo>
                  <a:pt x="21600" y="1125"/>
                </a:lnTo>
                <a:cubicBezTo>
                  <a:pt x="21600" y="504"/>
                  <a:pt x="21210" y="0"/>
                  <a:pt x="20729" y="0"/>
                </a:cubicBezTo>
                <a:lnTo>
                  <a:pt x="871" y="0"/>
                </a:lnTo>
                <a:close/>
              </a:path>
            </a:pathLst>
          </a:custGeom>
        </p:spPr>
      </p:pic>
      <p:sp>
        <p:nvSpPr>
          <p:cNvPr id="270" name="Shape 270"/>
          <p:cNvSpPr>
            <a:spLocks noGrp="1"/>
          </p:cNvSpPr>
          <p:nvPr>
            <p:ph type="title"/>
          </p:nvPr>
        </p:nvSpPr>
        <p:spPr>
          <a:xfrm>
            <a:off x="1059656" y="1009055"/>
            <a:ext cx="9462768" cy="1017984"/>
          </a:xfrm>
          <a:prstGeom prst="rect">
            <a:avLst/>
          </a:prstGeom>
        </p:spPr>
        <p:txBody>
          <a:bodyPr>
            <a:normAutofit/>
          </a:bodyPr>
          <a:lstStyle>
            <a:lvl1pPr>
              <a:defRPr sz="6200"/>
            </a:lvl1pPr>
          </a:lstStyle>
          <a:p>
            <a:r>
              <a:rPr dirty="0"/>
              <a:t>Draw the Landforms</a:t>
            </a:r>
          </a:p>
        </p:txBody>
      </p:sp>
      <p:sp>
        <p:nvSpPr>
          <p:cNvPr id="271" name="Shape 271"/>
          <p:cNvSpPr>
            <a:spLocks noGrp="1"/>
          </p:cNvSpPr>
          <p:nvPr>
            <p:ph type="body" sz="half" idx="1"/>
          </p:nvPr>
        </p:nvSpPr>
        <p:spPr>
          <a:xfrm>
            <a:off x="1059656" y="2232227"/>
            <a:ext cx="4071938" cy="3759399"/>
          </a:xfrm>
          <a:prstGeom prst="rect">
            <a:avLst/>
          </a:prstGeom>
          <a:ln>
            <a:noFill/>
          </a:ln>
        </p:spPr>
        <p:txBody>
          <a:bodyPr/>
          <a:lstStyle/>
          <a:p>
            <a:r>
              <a:rPr dirty="0"/>
              <a:t>Inselberg isolated steep-sided rock hill on a plain</a:t>
            </a:r>
          </a:p>
          <a:p>
            <a:r>
              <a:rPr dirty="0"/>
              <a:t>Oasis</a:t>
            </a:r>
          </a:p>
          <a:p>
            <a:endParaRPr dirty="0"/>
          </a:p>
          <a:p>
            <a:r>
              <a:rPr dirty="0"/>
              <a:t>Grassland Plains</a:t>
            </a:r>
          </a:p>
        </p:txBody>
      </p:sp>
      <p:pic>
        <p:nvPicPr>
          <p:cNvPr id="272" name="Oasis_de_Varesse_(2).jpeg"/>
          <p:cNvPicPr>
            <a:picLocks noChangeAspect="1"/>
          </p:cNvPicPr>
          <p:nvPr/>
        </p:nvPicPr>
        <p:blipFill>
          <a:blip r:embed="rId3"/>
          <a:srcRect l="1562" r="1570"/>
          <a:stretch>
            <a:fillRect/>
          </a:stretch>
        </p:blipFill>
        <p:spPr>
          <a:xfrm>
            <a:off x="8647368" y="2272296"/>
            <a:ext cx="3192365" cy="2471719"/>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33" y="21600"/>
                </a:lnTo>
                <a:cubicBezTo>
                  <a:pt x="21214" y="21600"/>
                  <a:pt x="21600" y="21096"/>
                  <a:pt x="21600" y="20475"/>
                </a:cubicBezTo>
                <a:lnTo>
                  <a:pt x="21600" y="1125"/>
                </a:lnTo>
                <a:cubicBezTo>
                  <a:pt x="21600" y="504"/>
                  <a:pt x="21214" y="0"/>
                  <a:pt x="20733" y="0"/>
                </a:cubicBezTo>
                <a:lnTo>
                  <a:pt x="871" y="0"/>
                </a:lnTo>
                <a:close/>
              </a:path>
            </a:pathLst>
          </a:custGeom>
          <a:ln w="25400">
            <a:solidFill>
              <a:srgbClr val="DDC799"/>
            </a:solidFill>
            <a:miter lim="400000"/>
          </a:ln>
        </p:spPr>
      </p:pic>
      <p:pic>
        <p:nvPicPr>
          <p:cNvPr id="273" name="De_Yalgo_a_Dori_Marco_Schmidt_0922.jpg"/>
          <p:cNvPicPr>
            <a:picLocks noChangeAspect="1"/>
          </p:cNvPicPr>
          <p:nvPr/>
        </p:nvPicPr>
        <p:blipFill>
          <a:blip r:embed="rId4"/>
          <a:srcRect l="1562" r="1570"/>
          <a:stretch>
            <a:fillRect/>
          </a:stretch>
        </p:blipFill>
        <p:spPr>
          <a:xfrm>
            <a:off x="5164887" y="2027039"/>
            <a:ext cx="2881542" cy="2231062"/>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33" y="21600"/>
                </a:lnTo>
                <a:cubicBezTo>
                  <a:pt x="21214" y="21600"/>
                  <a:pt x="21600" y="21096"/>
                  <a:pt x="21600" y="20475"/>
                </a:cubicBezTo>
                <a:lnTo>
                  <a:pt x="21600" y="1125"/>
                </a:lnTo>
                <a:cubicBezTo>
                  <a:pt x="21600" y="504"/>
                  <a:pt x="21214" y="0"/>
                  <a:pt x="20733" y="0"/>
                </a:cubicBezTo>
                <a:lnTo>
                  <a:pt x="871" y="0"/>
                </a:lnTo>
                <a:close/>
              </a:path>
            </a:pathLst>
          </a:custGeom>
          <a:ln w="25400">
            <a:solidFill>
              <a:srgbClr val="DDC799"/>
            </a:solidFill>
            <a:miter lim="400000"/>
          </a:ln>
        </p:spPr>
      </p:pic>
      <p:pic>
        <p:nvPicPr>
          <p:cNvPr id="274" name="Pen-Graphic-Orange-Draw-Red-Eraser-Pencil-Leave-190586.png"/>
          <p:cNvPicPr>
            <a:picLocks noChangeAspect="1"/>
          </p:cNvPicPr>
          <p:nvPr/>
        </p:nvPicPr>
        <p:blipFill>
          <a:blip r:embed="rId5"/>
          <a:stretch>
            <a:fillRect/>
          </a:stretch>
        </p:blipFill>
        <p:spPr>
          <a:xfrm>
            <a:off x="10399126" y="875742"/>
            <a:ext cx="906720" cy="910513"/>
          </a:xfrm>
          <a:prstGeom prst="rect">
            <a:avLst/>
          </a:prstGeom>
          <a:ln w="12700">
            <a:miter lim="400000"/>
          </a:ln>
        </p:spPr>
      </p:pic>
      <p:sp>
        <p:nvSpPr>
          <p:cNvPr id="275" name="Shape 275"/>
          <p:cNvSpPr/>
          <p:nvPr/>
        </p:nvSpPr>
        <p:spPr>
          <a:xfrm>
            <a:off x="8450263" y="2160352"/>
            <a:ext cx="1013099" cy="4399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700"/>
            </a:pPr>
            <a:r>
              <a:rPr sz="1195"/>
              <a:t>3 minutes </a:t>
            </a:r>
          </a:p>
          <a:p>
            <a:pPr>
              <a:defRPr sz="1700"/>
            </a:pPr>
            <a:r>
              <a:rPr sz="1195"/>
              <a:t>drawing time</a:t>
            </a:r>
          </a:p>
        </p:txBody>
      </p:sp>
    </p:spTree>
    <p:extLst>
      <p:ext uri="{BB962C8B-B14F-4D97-AF65-F5344CB8AC3E}">
        <p14:creationId xmlns:p14="http://schemas.microsoft.com/office/powerpoint/2010/main" val="4217716276"/>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401294"/>
            <a:ext cx="9291215" cy="1049235"/>
          </a:xfrm>
        </p:spPr>
        <p:txBody>
          <a:bodyPr>
            <a:normAutofit fontScale="90000"/>
          </a:bodyPr>
          <a:lstStyle/>
          <a:p>
            <a:r>
              <a:rPr lang="en-US" sz="4400" dirty="0"/>
              <a:t>Activity 1: </a:t>
            </a:r>
            <a:br>
              <a:rPr lang="en-US" sz="4400" dirty="0"/>
            </a:br>
            <a:r>
              <a:rPr lang="en-US" sz="4400" dirty="0"/>
              <a:t>“What LANDSCAPE am I?”</a:t>
            </a:r>
          </a:p>
        </p:txBody>
      </p:sp>
      <p:sp>
        <p:nvSpPr>
          <p:cNvPr id="6" name="TextBox 5"/>
          <p:cNvSpPr txBox="1"/>
          <p:nvPr/>
        </p:nvSpPr>
        <p:spPr>
          <a:xfrm>
            <a:off x="457200" y="1691747"/>
            <a:ext cx="11215688" cy="3970318"/>
          </a:xfrm>
          <a:prstGeom prst="rect">
            <a:avLst/>
          </a:prstGeom>
          <a:noFill/>
        </p:spPr>
        <p:txBody>
          <a:bodyPr wrap="square" rtlCol="0">
            <a:spAutoFit/>
          </a:bodyPr>
          <a:lstStyle/>
          <a:p>
            <a:r>
              <a:rPr lang="en-US" sz="2800" dirty="0"/>
              <a:t>This game is similar to the ‘who am I’ game.</a:t>
            </a:r>
          </a:p>
          <a:p>
            <a:r>
              <a:rPr lang="en-US" sz="2800" dirty="0"/>
              <a:t>Altogether there are 7 questions. </a:t>
            </a:r>
          </a:p>
          <a:p>
            <a:endParaRPr lang="en-US" sz="2800" dirty="0"/>
          </a:p>
          <a:p>
            <a:r>
              <a:rPr lang="en-US" sz="2800" dirty="0"/>
              <a:t>RULES:</a:t>
            </a:r>
          </a:p>
          <a:p>
            <a:pPr marL="457200" indent="-457200">
              <a:buFont typeface="Arial" charset="0"/>
              <a:buChar char="•"/>
            </a:pPr>
            <a:r>
              <a:rPr lang="en-US" sz="2800" dirty="0"/>
              <a:t>The teacher will write the suggested answers on the board or provide it to students.</a:t>
            </a:r>
          </a:p>
          <a:p>
            <a:endParaRPr lang="en-US" sz="2800" dirty="0"/>
          </a:p>
          <a:p>
            <a:pPr marL="285750" indent="-285750">
              <a:buFont typeface="Arial" charset="0"/>
              <a:buChar char="•"/>
            </a:pPr>
            <a:r>
              <a:rPr lang="en-US" sz="2800" dirty="0"/>
              <a:t>Have to wait till the teacher or student finishes reading the clues out loud to the class, before anyone/group can answer. </a:t>
            </a:r>
          </a:p>
        </p:txBody>
      </p:sp>
    </p:spTree>
    <p:extLst>
      <p:ext uri="{BB962C8B-B14F-4D97-AF65-F5344CB8AC3E}">
        <p14:creationId xmlns:p14="http://schemas.microsoft.com/office/powerpoint/2010/main" val="12538998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LoireAChamptoceaux.jpg"/>
          <p:cNvPicPr>
            <a:picLocks noGrp="1" noChangeAspect="1"/>
          </p:cNvPicPr>
          <p:nvPr>
            <p:ph type="pic" idx="13"/>
          </p:nvPr>
        </p:nvPicPr>
        <p:blipFill>
          <a:blip r:embed="rId2"/>
          <a:srcRect l="1562" r="1562"/>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29" y="21600"/>
                </a:lnTo>
                <a:cubicBezTo>
                  <a:pt x="21210" y="21600"/>
                  <a:pt x="21600" y="21096"/>
                  <a:pt x="21600" y="20475"/>
                </a:cubicBezTo>
                <a:lnTo>
                  <a:pt x="21600" y="1125"/>
                </a:lnTo>
                <a:cubicBezTo>
                  <a:pt x="21600" y="504"/>
                  <a:pt x="21210" y="0"/>
                  <a:pt x="20729" y="0"/>
                </a:cubicBezTo>
                <a:lnTo>
                  <a:pt x="871" y="0"/>
                </a:lnTo>
                <a:close/>
              </a:path>
            </a:pathLst>
          </a:custGeom>
        </p:spPr>
      </p:pic>
      <p:sp>
        <p:nvSpPr>
          <p:cNvPr id="254" name="Shape 254"/>
          <p:cNvSpPr>
            <a:spLocks noGrp="1"/>
          </p:cNvSpPr>
          <p:nvPr>
            <p:ph type="title"/>
          </p:nvPr>
        </p:nvSpPr>
        <p:spPr>
          <a:xfrm>
            <a:off x="1059656" y="1009055"/>
            <a:ext cx="8798328" cy="1017984"/>
          </a:xfrm>
          <a:prstGeom prst="rect">
            <a:avLst/>
          </a:prstGeom>
        </p:spPr>
        <p:txBody>
          <a:bodyPr>
            <a:normAutofit fontScale="90000"/>
          </a:bodyPr>
          <a:lstStyle>
            <a:lvl1pPr>
              <a:defRPr sz="6100"/>
            </a:lvl1pPr>
          </a:lstStyle>
          <a:p>
            <a:r>
              <a:rPr dirty="0"/>
              <a:t>Riverine Landscapes</a:t>
            </a:r>
          </a:p>
        </p:txBody>
      </p:sp>
      <p:sp>
        <p:nvSpPr>
          <p:cNvPr id="255" name="Shape 255"/>
          <p:cNvSpPr>
            <a:spLocks noGrp="1"/>
          </p:cNvSpPr>
          <p:nvPr>
            <p:ph type="body" sz="half" idx="1"/>
          </p:nvPr>
        </p:nvSpPr>
        <p:spPr>
          <a:xfrm>
            <a:off x="1047750" y="2269416"/>
            <a:ext cx="5183940" cy="4160816"/>
          </a:xfrm>
          <a:prstGeom prst="rect">
            <a:avLst/>
          </a:prstGeom>
        </p:spPr>
        <p:txBody>
          <a:bodyPr/>
          <a:lstStyle/>
          <a:p>
            <a:r>
              <a:rPr dirty="0"/>
              <a:t>Formed by the natural movement of a water system such as a river</a:t>
            </a:r>
            <a:r>
              <a:rPr lang="en-AU" dirty="0"/>
              <a:t>. </a:t>
            </a:r>
            <a:r>
              <a:rPr dirty="0"/>
              <a:t>Includes the </a:t>
            </a:r>
            <a:r>
              <a:rPr b="1" dirty="0">
                <a:latin typeface="Helvetica Neue"/>
                <a:ea typeface="Helvetica Neue"/>
                <a:cs typeface="Helvetica Neue"/>
                <a:sym typeface="Helvetica Neue"/>
              </a:rPr>
              <a:t>ecosystems </a:t>
            </a:r>
            <a:r>
              <a:rPr dirty="0"/>
              <a:t>in and around the area of a river.</a:t>
            </a:r>
            <a:endParaRPr lang="en-AU" dirty="0"/>
          </a:p>
          <a:p>
            <a:r>
              <a:rPr lang="en-AU" dirty="0"/>
              <a:t>Gorges, waterfalls, rapids, flood plains, billabongs, delta and river beds. </a:t>
            </a:r>
          </a:p>
          <a:p>
            <a:pPr marL="223235" indent="0">
              <a:buNone/>
            </a:pPr>
            <a:r>
              <a:rPr lang="en-AU" dirty="0" smtClean="0"/>
              <a:t> </a:t>
            </a:r>
            <a:endParaRPr lang="en-AU" dirty="0"/>
          </a:p>
        </p:txBody>
      </p:sp>
    </p:spTree>
    <p:extLst>
      <p:ext uri="{BB962C8B-B14F-4D97-AF65-F5344CB8AC3E}">
        <p14:creationId xmlns:p14="http://schemas.microsoft.com/office/powerpoint/2010/main" val="2982198829"/>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body" sz="half" idx="1"/>
          </p:nvPr>
        </p:nvSpPr>
        <p:spPr>
          <a:xfrm>
            <a:off x="957112" y="2142639"/>
            <a:ext cx="4071938" cy="3759399"/>
          </a:xfrm>
          <a:prstGeom prst="rect">
            <a:avLst/>
          </a:prstGeom>
          <a:ln>
            <a:noFill/>
          </a:ln>
        </p:spPr>
        <p:txBody>
          <a:bodyPr/>
          <a:lstStyle/>
          <a:p>
            <a:r>
              <a:rPr dirty="0"/>
              <a:t>Flood plain</a:t>
            </a:r>
          </a:p>
          <a:p>
            <a:endParaRPr dirty="0"/>
          </a:p>
          <a:p>
            <a:r>
              <a:rPr dirty="0"/>
              <a:t>River bed</a:t>
            </a:r>
          </a:p>
          <a:p>
            <a:endParaRPr dirty="0"/>
          </a:p>
          <a:p>
            <a:r>
              <a:rPr lang="en-AU" dirty="0" smtClean="0"/>
              <a:t>Waterfall</a:t>
            </a:r>
            <a:endParaRPr dirty="0"/>
          </a:p>
        </p:txBody>
      </p:sp>
      <p:pic>
        <p:nvPicPr>
          <p:cNvPr id="260" name="river-672740_960_720.jpg"/>
          <p:cNvPicPr>
            <a:picLocks noChangeAspect="1"/>
          </p:cNvPicPr>
          <p:nvPr/>
        </p:nvPicPr>
        <p:blipFill>
          <a:blip r:embed="rId2"/>
          <a:srcRect l="1562" r="1570"/>
          <a:stretch>
            <a:fillRect/>
          </a:stretch>
        </p:blipFill>
        <p:spPr>
          <a:xfrm>
            <a:off x="7783211" y="1075744"/>
            <a:ext cx="3479300" cy="2693881"/>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33" y="21600"/>
                </a:lnTo>
                <a:cubicBezTo>
                  <a:pt x="21214" y="21600"/>
                  <a:pt x="21600" y="21096"/>
                  <a:pt x="21600" y="20475"/>
                </a:cubicBezTo>
                <a:lnTo>
                  <a:pt x="21600" y="1125"/>
                </a:lnTo>
                <a:cubicBezTo>
                  <a:pt x="21600" y="504"/>
                  <a:pt x="21214" y="0"/>
                  <a:pt x="20733" y="0"/>
                </a:cubicBezTo>
                <a:lnTo>
                  <a:pt x="871" y="0"/>
                </a:lnTo>
                <a:close/>
              </a:path>
            </a:pathLst>
          </a:custGeom>
          <a:ln w="25400">
            <a:solidFill>
              <a:srgbClr val="DDC799"/>
            </a:solidFill>
            <a:miter lim="400000"/>
          </a:ln>
        </p:spPr>
      </p:pic>
      <p:pic>
        <p:nvPicPr>
          <p:cNvPr id="261" name="1415222_45602961.jpg"/>
          <p:cNvPicPr>
            <a:picLocks noChangeAspect="1"/>
          </p:cNvPicPr>
          <p:nvPr/>
        </p:nvPicPr>
        <p:blipFill>
          <a:blip r:embed="rId3"/>
          <a:srcRect l="1562" r="1570"/>
          <a:stretch>
            <a:fillRect/>
          </a:stretch>
        </p:blipFill>
        <p:spPr>
          <a:xfrm>
            <a:off x="3252713" y="151463"/>
            <a:ext cx="3391234" cy="2625696"/>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33" y="21600"/>
                </a:lnTo>
                <a:cubicBezTo>
                  <a:pt x="21214" y="21600"/>
                  <a:pt x="21600" y="21096"/>
                  <a:pt x="21600" y="20475"/>
                </a:cubicBezTo>
                <a:lnTo>
                  <a:pt x="21600" y="1125"/>
                </a:lnTo>
                <a:cubicBezTo>
                  <a:pt x="21600" y="504"/>
                  <a:pt x="21214" y="0"/>
                  <a:pt x="20733" y="0"/>
                </a:cubicBezTo>
                <a:lnTo>
                  <a:pt x="871" y="0"/>
                </a:lnTo>
                <a:close/>
              </a:path>
            </a:pathLst>
          </a:custGeom>
          <a:ln w="25400">
            <a:solidFill>
              <a:srgbClr val="DDC799"/>
            </a:solidFill>
            <a:miter lim="400000"/>
          </a:ln>
        </p:spPr>
      </p:pic>
      <p:sp>
        <p:nvSpPr>
          <p:cNvPr id="263" name="Shape 263"/>
          <p:cNvSpPr/>
          <p:nvPr/>
        </p:nvSpPr>
        <p:spPr>
          <a:xfrm>
            <a:off x="8450263" y="2160352"/>
            <a:ext cx="1013099" cy="4399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700"/>
            </a:pPr>
            <a:r>
              <a:rPr sz="1195"/>
              <a:t>3 minutes </a:t>
            </a:r>
          </a:p>
          <a:p>
            <a:pPr>
              <a:defRPr sz="1700"/>
            </a:pPr>
            <a:r>
              <a:rPr sz="1195"/>
              <a:t>drawing time</a:t>
            </a:r>
          </a:p>
        </p:txBody>
      </p:sp>
      <p:pic>
        <p:nvPicPr>
          <p:cNvPr id="1026" name="Picture 2" descr="Image result for Waterf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2713" y="3403388"/>
            <a:ext cx="4222259" cy="3377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973818"/>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yana-745769_960_720.jpg"/>
          <p:cNvPicPr>
            <a:picLocks noGrp="1" noChangeAspect="1"/>
          </p:cNvPicPr>
          <p:nvPr>
            <p:ph type="pic" idx="13"/>
          </p:nvPr>
        </p:nvPicPr>
        <p:blipFill>
          <a:blip r:embed="rId3"/>
          <a:srcRect l="8491" r="8491"/>
          <a:stretch>
            <a:fillRect/>
          </a:stretch>
        </p:blipFill>
        <p:spPr>
          <a:xfrm>
            <a:off x="6560344" y="3508978"/>
            <a:ext cx="3321844" cy="2571751"/>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29" y="21600"/>
                </a:lnTo>
                <a:cubicBezTo>
                  <a:pt x="21210" y="21600"/>
                  <a:pt x="21600" y="21096"/>
                  <a:pt x="21600" y="20475"/>
                </a:cubicBezTo>
                <a:lnTo>
                  <a:pt x="21600" y="1125"/>
                </a:lnTo>
                <a:cubicBezTo>
                  <a:pt x="21600" y="504"/>
                  <a:pt x="21210" y="0"/>
                  <a:pt x="20729" y="0"/>
                </a:cubicBezTo>
                <a:lnTo>
                  <a:pt x="871" y="0"/>
                </a:lnTo>
                <a:close/>
              </a:path>
            </a:pathLst>
          </a:custGeom>
        </p:spPr>
      </p:pic>
      <p:sp>
        <p:nvSpPr>
          <p:cNvPr id="278" name="Shape 278"/>
          <p:cNvSpPr>
            <a:spLocks noGrp="1"/>
          </p:cNvSpPr>
          <p:nvPr>
            <p:ph type="title"/>
          </p:nvPr>
        </p:nvSpPr>
        <p:spPr>
          <a:prstGeom prst="rect">
            <a:avLst/>
          </a:prstGeom>
        </p:spPr>
        <p:txBody>
          <a:bodyPr>
            <a:normAutofit fontScale="90000"/>
          </a:bodyPr>
          <a:lstStyle>
            <a:lvl1pPr>
              <a:defRPr sz="6100"/>
            </a:lvl1pPr>
          </a:lstStyle>
          <a:p>
            <a:r>
              <a:t>Karst Landscapes</a:t>
            </a:r>
          </a:p>
        </p:txBody>
      </p:sp>
      <p:sp>
        <p:nvSpPr>
          <p:cNvPr id="279" name="Shape 279"/>
          <p:cNvSpPr>
            <a:spLocks noGrp="1"/>
          </p:cNvSpPr>
          <p:nvPr>
            <p:ph type="body" sz="half" idx="1"/>
          </p:nvPr>
        </p:nvSpPr>
        <p:spPr>
          <a:xfrm>
            <a:off x="1059655" y="2219312"/>
            <a:ext cx="4877681" cy="4160816"/>
          </a:xfrm>
          <a:prstGeom prst="rect">
            <a:avLst/>
          </a:prstGeom>
        </p:spPr>
        <p:txBody>
          <a:bodyPr>
            <a:normAutofit fontScale="92500" lnSpcReduction="10000"/>
          </a:bodyPr>
          <a:lstStyle/>
          <a:p>
            <a:r>
              <a:rPr dirty="0"/>
              <a:t> A karst landscape is formed when easily dissolvable bedrock (the rock below the surface of the land, such as limestone) is worn away by slightly acidic water, from an underground source or a source on the Earth’s surface.</a:t>
            </a:r>
            <a:endParaRPr lang="en-AU" dirty="0"/>
          </a:p>
          <a:p>
            <a:r>
              <a:rPr lang="en-AU" dirty="0"/>
              <a:t>Common landforms include caves, sinkholes, stalagmites, stalactites</a:t>
            </a:r>
          </a:p>
          <a:p>
            <a:pPr marL="223235" indent="0">
              <a:buNone/>
            </a:pPr>
            <a:r>
              <a:rPr lang="en-AU" dirty="0">
                <a:hlinkClick r:id="rId4"/>
              </a:rPr>
              <a:t>https://www.youtube.com/watch?v=lec7kHTOBAs</a:t>
            </a:r>
            <a:r>
              <a:rPr lang="en-AU" dirty="0"/>
              <a:t> </a:t>
            </a:r>
            <a:endParaRPr dirty="0"/>
          </a:p>
        </p:txBody>
      </p:sp>
    </p:spTree>
    <p:extLst>
      <p:ext uri="{BB962C8B-B14F-4D97-AF65-F5344CB8AC3E}">
        <p14:creationId xmlns:p14="http://schemas.microsoft.com/office/powerpoint/2010/main" val="772419730"/>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Luray_cavern_stalactites_and_stalagmites.jpg"/>
          <p:cNvPicPr>
            <a:picLocks noGrp="1" noChangeAspect="1"/>
          </p:cNvPicPr>
          <p:nvPr>
            <p:ph type="pic" idx="13"/>
          </p:nvPr>
        </p:nvPicPr>
        <p:blipFill>
          <a:blip r:embed="rId2"/>
          <a:srcRect l="6939" r="6935"/>
          <a:stretch>
            <a:fillRect/>
          </a:stretch>
        </p:blipFill>
        <p:spPr>
          <a:xfrm>
            <a:off x="3792424" y="4732599"/>
            <a:ext cx="2581080" cy="1998161"/>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29" y="21600"/>
                </a:lnTo>
                <a:cubicBezTo>
                  <a:pt x="21210" y="21600"/>
                  <a:pt x="21600" y="21096"/>
                  <a:pt x="21600" y="20475"/>
                </a:cubicBezTo>
                <a:lnTo>
                  <a:pt x="21600" y="1125"/>
                </a:lnTo>
                <a:cubicBezTo>
                  <a:pt x="21600" y="504"/>
                  <a:pt x="21210" y="0"/>
                  <a:pt x="20729" y="0"/>
                </a:cubicBezTo>
                <a:lnTo>
                  <a:pt x="871" y="0"/>
                </a:lnTo>
                <a:close/>
              </a:path>
            </a:pathLst>
          </a:custGeom>
        </p:spPr>
      </p:pic>
      <p:sp>
        <p:nvSpPr>
          <p:cNvPr id="282" name="Shape 282"/>
          <p:cNvSpPr>
            <a:spLocks noGrp="1"/>
          </p:cNvSpPr>
          <p:nvPr>
            <p:ph type="title"/>
          </p:nvPr>
        </p:nvSpPr>
        <p:spPr>
          <a:xfrm>
            <a:off x="1059656" y="1009055"/>
            <a:ext cx="9217108" cy="1017984"/>
          </a:xfrm>
          <a:prstGeom prst="rect">
            <a:avLst/>
          </a:prstGeom>
        </p:spPr>
        <p:txBody>
          <a:bodyPr>
            <a:normAutofit/>
          </a:bodyPr>
          <a:lstStyle>
            <a:lvl1pPr>
              <a:defRPr sz="6200"/>
            </a:lvl1pPr>
          </a:lstStyle>
          <a:p>
            <a:r>
              <a:rPr dirty="0"/>
              <a:t>Draw the Landforms</a:t>
            </a:r>
          </a:p>
        </p:txBody>
      </p:sp>
      <p:sp>
        <p:nvSpPr>
          <p:cNvPr id="283" name="Shape 283"/>
          <p:cNvSpPr>
            <a:spLocks noGrp="1"/>
          </p:cNvSpPr>
          <p:nvPr>
            <p:ph type="body" sz="half" idx="1"/>
          </p:nvPr>
        </p:nvSpPr>
        <p:spPr>
          <a:xfrm>
            <a:off x="929816" y="2232227"/>
            <a:ext cx="4071938" cy="3759399"/>
          </a:xfrm>
          <a:prstGeom prst="rect">
            <a:avLst/>
          </a:prstGeom>
          <a:ln>
            <a:noFill/>
          </a:ln>
        </p:spPr>
        <p:txBody>
          <a:bodyPr/>
          <a:lstStyle/>
          <a:p>
            <a:r>
              <a:rPr dirty="0"/>
              <a:t>Spring</a:t>
            </a:r>
          </a:p>
          <a:p>
            <a:endParaRPr dirty="0"/>
          </a:p>
          <a:p>
            <a:r>
              <a:rPr dirty="0"/>
              <a:t>Cave</a:t>
            </a:r>
          </a:p>
          <a:p>
            <a:endParaRPr dirty="0"/>
          </a:p>
          <a:p>
            <a:r>
              <a:rPr dirty="0"/>
              <a:t>Stalactite </a:t>
            </a:r>
          </a:p>
        </p:txBody>
      </p:sp>
      <p:pic>
        <p:nvPicPr>
          <p:cNvPr id="284" name="640px-Sea_Cave_Beach,_Dubrovnik.jpg"/>
          <p:cNvPicPr>
            <a:picLocks noChangeAspect="1"/>
          </p:cNvPicPr>
          <p:nvPr/>
        </p:nvPicPr>
        <p:blipFill>
          <a:blip r:embed="rId3"/>
          <a:srcRect l="1562" r="1570"/>
          <a:stretch>
            <a:fillRect/>
          </a:stretch>
        </p:blipFill>
        <p:spPr>
          <a:xfrm>
            <a:off x="6688168" y="2237651"/>
            <a:ext cx="3233754" cy="2503765"/>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33" y="21600"/>
                </a:lnTo>
                <a:cubicBezTo>
                  <a:pt x="21214" y="21600"/>
                  <a:pt x="21600" y="21096"/>
                  <a:pt x="21600" y="20475"/>
                </a:cubicBezTo>
                <a:lnTo>
                  <a:pt x="21600" y="1125"/>
                </a:lnTo>
                <a:cubicBezTo>
                  <a:pt x="21600" y="504"/>
                  <a:pt x="21214" y="0"/>
                  <a:pt x="20733" y="0"/>
                </a:cubicBezTo>
                <a:lnTo>
                  <a:pt x="871" y="0"/>
                </a:lnTo>
                <a:close/>
              </a:path>
            </a:pathLst>
          </a:custGeom>
          <a:ln w="25400">
            <a:solidFill>
              <a:srgbClr val="DDC799"/>
            </a:solidFill>
            <a:miter lim="400000"/>
          </a:ln>
        </p:spPr>
      </p:pic>
      <p:pic>
        <p:nvPicPr>
          <p:cNvPr id="285" name="Stanley_hot_springs.jpg"/>
          <p:cNvPicPr>
            <a:picLocks noChangeAspect="1"/>
          </p:cNvPicPr>
          <p:nvPr/>
        </p:nvPicPr>
        <p:blipFill>
          <a:blip r:embed="rId4"/>
          <a:srcRect l="7112" r="7119"/>
          <a:stretch>
            <a:fillRect/>
          </a:stretch>
        </p:blipFill>
        <p:spPr>
          <a:xfrm>
            <a:off x="2965785" y="2380316"/>
            <a:ext cx="2904373" cy="2248739"/>
          </a:xfrm>
          <a:custGeom>
            <a:avLst/>
            <a:gdLst/>
            <a:ahLst/>
            <a:cxnLst>
              <a:cxn ang="0">
                <a:pos x="wd2" y="hd2"/>
              </a:cxn>
              <a:cxn ang="5400000">
                <a:pos x="wd2" y="hd2"/>
              </a:cxn>
              <a:cxn ang="10800000">
                <a:pos x="wd2" y="hd2"/>
              </a:cxn>
              <a:cxn ang="16200000">
                <a:pos x="wd2" y="hd2"/>
              </a:cxn>
            </a:cxnLst>
            <a:rect l="0" t="0" r="r" b="b"/>
            <a:pathLst>
              <a:path w="21600" h="21600" extrusionOk="0">
                <a:moveTo>
                  <a:pt x="871" y="0"/>
                </a:moveTo>
                <a:cubicBezTo>
                  <a:pt x="390" y="0"/>
                  <a:pt x="0" y="504"/>
                  <a:pt x="0" y="1125"/>
                </a:cubicBezTo>
                <a:lnTo>
                  <a:pt x="0" y="20475"/>
                </a:lnTo>
                <a:cubicBezTo>
                  <a:pt x="0" y="21096"/>
                  <a:pt x="390" y="21600"/>
                  <a:pt x="871" y="21600"/>
                </a:cubicBezTo>
                <a:lnTo>
                  <a:pt x="20733" y="21600"/>
                </a:lnTo>
                <a:cubicBezTo>
                  <a:pt x="21214" y="21600"/>
                  <a:pt x="21600" y="21096"/>
                  <a:pt x="21600" y="20475"/>
                </a:cubicBezTo>
                <a:lnTo>
                  <a:pt x="21600" y="1125"/>
                </a:lnTo>
                <a:cubicBezTo>
                  <a:pt x="21600" y="504"/>
                  <a:pt x="21214" y="0"/>
                  <a:pt x="20733" y="0"/>
                </a:cubicBezTo>
                <a:lnTo>
                  <a:pt x="871" y="0"/>
                </a:lnTo>
                <a:close/>
              </a:path>
            </a:pathLst>
          </a:custGeom>
          <a:ln w="25400">
            <a:solidFill>
              <a:srgbClr val="DDC799"/>
            </a:solidFill>
            <a:miter lim="400000"/>
          </a:ln>
        </p:spPr>
      </p:pic>
      <p:pic>
        <p:nvPicPr>
          <p:cNvPr id="286" name="Pen-Graphic-Orange-Draw-Red-Eraser-Pencil-Leave-190586.png"/>
          <p:cNvPicPr>
            <a:picLocks noChangeAspect="1"/>
          </p:cNvPicPr>
          <p:nvPr/>
        </p:nvPicPr>
        <p:blipFill>
          <a:blip r:embed="rId5"/>
          <a:stretch>
            <a:fillRect/>
          </a:stretch>
        </p:blipFill>
        <p:spPr>
          <a:xfrm>
            <a:off x="10631138" y="754941"/>
            <a:ext cx="906720" cy="910513"/>
          </a:xfrm>
          <a:prstGeom prst="rect">
            <a:avLst/>
          </a:prstGeom>
          <a:ln w="12700">
            <a:miter lim="400000"/>
          </a:ln>
        </p:spPr>
      </p:pic>
      <p:sp>
        <p:nvSpPr>
          <p:cNvPr id="287" name="Shape 287"/>
          <p:cNvSpPr/>
          <p:nvPr/>
        </p:nvSpPr>
        <p:spPr>
          <a:xfrm>
            <a:off x="8450263" y="2160352"/>
            <a:ext cx="1013099" cy="4399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700"/>
            </a:pPr>
            <a:r>
              <a:rPr sz="1195"/>
              <a:t>3 minutes </a:t>
            </a:r>
          </a:p>
          <a:p>
            <a:pPr>
              <a:defRPr sz="1700"/>
            </a:pPr>
            <a:r>
              <a:rPr sz="1195"/>
              <a:t>drawing time</a:t>
            </a:r>
          </a:p>
        </p:txBody>
      </p:sp>
    </p:spTree>
    <p:extLst>
      <p:ext uri="{BB962C8B-B14F-4D97-AF65-F5344CB8AC3E}">
        <p14:creationId xmlns:p14="http://schemas.microsoft.com/office/powerpoint/2010/main" val="426972474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94429" y="218732"/>
            <a:ext cx="9291215" cy="1049235"/>
          </a:xfrm>
        </p:spPr>
        <p:txBody>
          <a:bodyPr>
            <a:normAutofit/>
          </a:bodyPr>
          <a:lstStyle/>
          <a:p>
            <a:r>
              <a:rPr lang="en-US" sz="4400" dirty="0"/>
              <a:t>Suggested answers</a:t>
            </a:r>
          </a:p>
        </p:txBody>
      </p:sp>
      <p:sp>
        <p:nvSpPr>
          <p:cNvPr id="4" name="Rectangle 3"/>
          <p:cNvSpPr/>
          <p:nvPr/>
        </p:nvSpPr>
        <p:spPr>
          <a:xfrm>
            <a:off x="561998" y="1753107"/>
            <a:ext cx="838069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AU" sz="5400" b="1" cap="none" spc="0" dirty="0">
                <a:ln/>
                <a:solidFill>
                  <a:srgbClr val="C00000"/>
                </a:solidFill>
                <a:effectLst/>
              </a:rPr>
              <a:t>COASTAL LANDSCAPES</a:t>
            </a:r>
          </a:p>
        </p:txBody>
      </p:sp>
      <p:sp>
        <p:nvSpPr>
          <p:cNvPr id="7" name="Rectangle 6"/>
          <p:cNvSpPr/>
          <p:nvPr/>
        </p:nvSpPr>
        <p:spPr>
          <a:xfrm>
            <a:off x="620099" y="4400648"/>
            <a:ext cx="465621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AU" sz="5400" b="1" cap="none" spc="0" dirty="0">
                <a:ln/>
                <a:solidFill>
                  <a:schemeClr val="accent4"/>
                </a:solidFill>
                <a:effectLst/>
              </a:rPr>
              <a:t>MOUNTAINS</a:t>
            </a:r>
          </a:p>
        </p:txBody>
      </p:sp>
      <p:sp>
        <p:nvSpPr>
          <p:cNvPr id="8" name="Rectangle 7"/>
          <p:cNvSpPr/>
          <p:nvPr/>
        </p:nvSpPr>
        <p:spPr>
          <a:xfrm>
            <a:off x="620099" y="3820941"/>
            <a:ext cx="324800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AU" sz="5400" b="1" cap="none" spc="0" dirty="0">
                <a:ln/>
                <a:solidFill>
                  <a:schemeClr val="accent3">
                    <a:lumMod val="75000"/>
                  </a:schemeClr>
                </a:solidFill>
                <a:effectLst/>
              </a:rPr>
              <a:t>ISLANDS</a:t>
            </a:r>
          </a:p>
        </p:txBody>
      </p:sp>
      <p:sp>
        <p:nvSpPr>
          <p:cNvPr id="9" name="Rectangle 8"/>
          <p:cNvSpPr/>
          <p:nvPr/>
        </p:nvSpPr>
        <p:spPr>
          <a:xfrm>
            <a:off x="661216" y="5021690"/>
            <a:ext cx="335322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AU" sz="5400" b="1" cap="none" spc="0" dirty="0">
                <a:ln/>
                <a:solidFill>
                  <a:schemeClr val="accent3"/>
                </a:solidFill>
                <a:effectLst/>
              </a:rPr>
              <a:t>DESERTS</a:t>
            </a:r>
          </a:p>
        </p:txBody>
      </p:sp>
      <p:sp>
        <p:nvSpPr>
          <p:cNvPr id="10" name="Rectangle 9"/>
          <p:cNvSpPr/>
          <p:nvPr/>
        </p:nvSpPr>
        <p:spPr>
          <a:xfrm>
            <a:off x="561998" y="2422689"/>
            <a:ext cx="522450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AU" sz="5400" b="1" cap="none" spc="0" dirty="0">
                <a:ln/>
                <a:solidFill>
                  <a:schemeClr val="accent1">
                    <a:lumMod val="75000"/>
                  </a:schemeClr>
                </a:solidFill>
                <a:effectLst/>
              </a:rPr>
              <a:t>RAINFORESTS</a:t>
            </a:r>
          </a:p>
        </p:txBody>
      </p:sp>
      <p:sp>
        <p:nvSpPr>
          <p:cNvPr id="11" name="Rectangle 10"/>
          <p:cNvSpPr/>
          <p:nvPr/>
        </p:nvSpPr>
        <p:spPr>
          <a:xfrm>
            <a:off x="561998" y="1053981"/>
            <a:ext cx="489429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AU" sz="5400" b="1" cap="none" spc="0" dirty="0">
                <a:ln/>
                <a:solidFill>
                  <a:srgbClr val="7030A0"/>
                </a:solidFill>
                <a:effectLst/>
              </a:rPr>
              <a:t>GRASSLANDS</a:t>
            </a:r>
          </a:p>
        </p:txBody>
      </p:sp>
      <p:sp>
        <p:nvSpPr>
          <p:cNvPr id="12" name="Rectangle 11"/>
          <p:cNvSpPr/>
          <p:nvPr/>
        </p:nvSpPr>
        <p:spPr>
          <a:xfrm>
            <a:off x="561998" y="3103735"/>
            <a:ext cx="742440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AU" sz="5400" b="1" cap="none" spc="0" dirty="0">
                <a:ln/>
                <a:solidFill>
                  <a:srgbClr val="0070C0"/>
                </a:solidFill>
                <a:effectLst/>
              </a:rPr>
              <a:t>KARST LANDSCAPES</a:t>
            </a:r>
          </a:p>
        </p:txBody>
      </p:sp>
      <p:sp>
        <p:nvSpPr>
          <p:cNvPr id="13" name="Rectangle 12"/>
          <p:cNvSpPr/>
          <p:nvPr/>
        </p:nvSpPr>
        <p:spPr>
          <a:xfrm>
            <a:off x="661216" y="5719548"/>
            <a:ext cx="719543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AU" sz="5400" b="1" dirty="0">
                <a:ln/>
                <a:solidFill>
                  <a:schemeClr val="accent6"/>
                </a:solidFill>
              </a:rPr>
              <a:t>BUILT LANDSCAPES</a:t>
            </a:r>
            <a:endParaRPr lang="en-AU" sz="5400" b="1" cap="none" spc="0" dirty="0">
              <a:ln/>
              <a:solidFill>
                <a:schemeClr val="accent6"/>
              </a:solidFill>
              <a:effectLst/>
            </a:endParaRPr>
          </a:p>
        </p:txBody>
      </p:sp>
    </p:spTree>
    <p:extLst>
      <p:ext uri="{BB962C8B-B14F-4D97-AF65-F5344CB8AC3E}">
        <p14:creationId xmlns:p14="http://schemas.microsoft.com/office/powerpoint/2010/main" val="1361348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297519" y="1196529"/>
            <a:ext cx="11599333" cy="5845703"/>
          </a:xfrm>
          <a:prstGeom prst="rect">
            <a:avLst/>
          </a:prstGeom>
          <a:noFill/>
        </p:spPr>
        <p:txBody>
          <a:bodyPr wrap="square" rtlCol="0">
            <a:spAutoFit/>
          </a:bodyPr>
          <a:lstStyle/>
          <a:p>
            <a:pPr marL="285750" indent="-285750" algn="ctr">
              <a:buFont typeface="Arial" charset="0"/>
              <a:buChar char="•"/>
            </a:pPr>
            <a:r>
              <a:rPr lang="en-US" sz="3200" dirty="0"/>
              <a:t>I rise above surrounding landscapes</a:t>
            </a:r>
          </a:p>
          <a:p>
            <a:pPr marL="285750" indent="-285750" algn="ctr">
              <a:buFont typeface="Arial" charset="0"/>
              <a:buChar char="•"/>
            </a:pPr>
            <a:endParaRPr lang="en-US" sz="1600" dirty="0"/>
          </a:p>
          <a:p>
            <a:pPr marL="285750" indent="-285750" algn="ctr">
              <a:buFont typeface="Arial" charset="0"/>
              <a:buChar char="•"/>
            </a:pPr>
            <a:r>
              <a:rPr lang="en-US" sz="3200" dirty="0"/>
              <a:t>I often have steep sides and high peaks</a:t>
            </a:r>
          </a:p>
          <a:p>
            <a:pPr marL="285750" indent="-285750" algn="ctr">
              <a:buFont typeface="Arial" charset="0"/>
              <a:buChar char="•"/>
            </a:pPr>
            <a:endParaRPr lang="en-US" sz="1600" dirty="0"/>
          </a:p>
          <a:p>
            <a:pPr marL="285750" indent="-285750" algn="ctr">
              <a:buFont typeface="Arial" charset="0"/>
              <a:buChar char="•"/>
            </a:pPr>
            <a:r>
              <a:rPr lang="en-US" sz="3200" dirty="0"/>
              <a:t> If I am tall enough, I reach high into the atmosphere where it is cold that snow is found on my peak.</a:t>
            </a:r>
          </a:p>
          <a:p>
            <a:pPr marL="285750" indent="-285750" algn="ctr">
              <a:buFont typeface="Arial" charset="0"/>
              <a:buChar char="•"/>
            </a:pPr>
            <a:endParaRPr lang="en-US" sz="1600" dirty="0"/>
          </a:p>
          <a:p>
            <a:pPr marL="0" indent="0" algn="ctr">
              <a:buNone/>
            </a:pPr>
            <a:r>
              <a:rPr lang="en-US" sz="3200" u="sng" dirty="0">
                <a:solidFill>
                  <a:schemeClr val="accent1">
                    <a:lumMod val="75000"/>
                  </a:schemeClr>
                </a:solidFill>
              </a:rPr>
              <a:t>‘WHAT LANDSCAPE AM I?’</a:t>
            </a:r>
          </a:p>
          <a:p>
            <a:pPr marL="285750" indent="-285750">
              <a:buFont typeface="Arial" charset="0"/>
              <a:buChar char="•"/>
            </a:pPr>
            <a:endParaRPr lang="en-US" sz="2400" dirty="0"/>
          </a:p>
          <a:p>
            <a:pPr marL="285750" indent="-285750">
              <a:buFont typeface="Arial" charset="0"/>
              <a:buChar char="•"/>
            </a:pPr>
            <a:endParaRPr lang="en-US" sz="2400" dirty="0"/>
          </a:p>
        </p:txBody>
      </p:sp>
      <p:sp>
        <p:nvSpPr>
          <p:cNvPr id="5" name="Title 1"/>
          <p:cNvSpPr>
            <a:spLocks noGrp="1"/>
          </p:cNvSpPr>
          <p:nvPr>
            <p:ph type="title"/>
          </p:nvPr>
        </p:nvSpPr>
        <p:spPr>
          <a:xfrm>
            <a:off x="1451579" y="147294"/>
            <a:ext cx="9291215" cy="1049235"/>
          </a:xfrm>
        </p:spPr>
        <p:txBody>
          <a:bodyPr>
            <a:normAutofit/>
          </a:bodyPr>
          <a:lstStyle/>
          <a:p>
            <a:r>
              <a:rPr lang="en-US" sz="4400" dirty="0"/>
              <a:t>Question 1</a:t>
            </a:r>
          </a:p>
        </p:txBody>
      </p:sp>
    </p:spTree>
    <p:extLst>
      <p:ext uri="{BB962C8B-B14F-4D97-AF65-F5344CB8AC3E}">
        <p14:creationId xmlns:p14="http://schemas.microsoft.com/office/powerpoint/2010/main" val="122032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4646" y="398119"/>
            <a:ext cx="9291215" cy="1049235"/>
          </a:xfrm>
        </p:spPr>
        <p:txBody>
          <a:bodyPr/>
          <a:lstStyle/>
          <a:p>
            <a:r>
              <a:rPr lang="en-US" sz="6000" dirty="0"/>
              <a:t>Mountains</a:t>
            </a:r>
            <a:endParaRPr lang="en-US" dirty="0"/>
          </a:p>
        </p:txBody>
      </p:sp>
      <p:pic>
        <p:nvPicPr>
          <p:cNvPr id="4" name="Picture 3"/>
          <p:cNvPicPr>
            <a:picLocks noChangeAspect="1"/>
          </p:cNvPicPr>
          <p:nvPr/>
        </p:nvPicPr>
        <p:blipFill>
          <a:blip r:embed="rId2"/>
          <a:stretch>
            <a:fillRect/>
          </a:stretch>
        </p:blipFill>
        <p:spPr>
          <a:xfrm>
            <a:off x="169334" y="1710267"/>
            <a:ext cx="5825066" cy="3962399"/>
          </a:xfrm>
          <a:prstGeom prst="rect">
            <a:avLst/>
          </a:prstGeom>
        </p:spPr>
      </p:pic>
      <p:pic>
        <p:nvPicPr>
          <p:cNvPr id="5" name="Picture 4"/>
          <p:cNvPicPr>
            <a:picLocks noChangeAspect="1"/>
          </p:cNvPicPr>
          <p:nvPr/>
        </p:nvPicPr>
        <p:blipFill>
          <a:blip r:embed="rId3"/>
          <a:stretch>
            <a:fillRect/>
          </a:stretch>
        </p:blipFill>
        <p:spPr>
          <a:xfrm>
            <a:off x="6214533" y="1710267"/>
            <a:ext cx="5737051" cy="3962399"/>
          </a:xfrm>
          <a:prstGeom prst="rect">
            <a:avLst/>
          </a:prstGeom>
        </p:spPr>
      </p:pic>
    </p:spTree>
    <p:extLst>
      <p:ext uri="{BB962C8B-B14F-4D97-AF65-F5344CB8AC3E}">
        <p14:creationId xmlns:p14="http://schemas.microsoft.com/office/powerpoint/2010/main" val="10857842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321733" y="1038391"/>
            <a:ext cx="11717867" cy="5919569"/>
          </a:xfrm>
          <a:prstGeom prst="rect">
            <a:avLst/>
          </a:prstGeom>
          <a:noFill/>
        </p:spPr>
        <p:txBody>
          <a:bodyPr wrap="square" rtlCol="0">
            <a:spAutoFit/>
          </a:bodyPr>
          <a:lstStyle/>
          <a:p>
            <a:pPr marL="285750" indent="-285750" algn="ctr">
              <a:buFont typeface="Arial" charset="0"/>
              <a:buChar char="•"/>
            </a:pPr>
            <a:r>
              <a:rPr lang="en-US" sz="3200" dirty="0"/>
              <a:t>You often find me in regions of low rainfall.</a:t>
            </a:r>
          </a:p>
          <a:p>
            <a:pPr marL="285750" indent="-285750" algn="ctr">
              <a:buFont typeface="Arial" charset="0"/>
              <a:buChar char="•"/>
            </a:pPr>
            <a:endParaRPr lang="en-US" sz="1800" dirty="0"/>
          </a:p>
          <a:p>
            <a:pPr marL="285750" indent="-285750" algn="ctr">
              <a:buFont typeface="Arial" charset="0"/>
              <a:buChar char="•"/>
            </a:pPr>
            <a:r>
              <a:rPr lang="en-US" sz="3200" dirty="0"/>
              <a:t>I am found in arid or dry environments.</a:t>
            </a:r>
          </a:p>
          <a:p>
            <a:pPr marL="285750" indent="-285750" algn="ctr">
              <a:buFont typeface="Arial" charset="0"/>
              <a:buChar char="•"/>
            </a:pPr>
            <a:endParaRPr lang="en-US" sz="1800" dirty="0"/>
          </a:p>
          <a:p>
            <a:pPr marL="285750" indent="-285750" algn="ctr">
              <a:buFont typeface="Arial" charset="0"/>
              <a:buChar char="•"/>
            </a:pPr>
            <a:r>
              <a:rPr lang="en-US" sz="3200" dirty="0"/>
              <a:t>Where I am, people can experience temperature extremes: hot by day and freezing at night.</a:t>
            </a:r>
            <a:endParaRPr lang="en-US" sz="2800" dirty="0"/>
          </a:p>
          <a:p>
            <a:pPr marL="285750" indent="-285750" algn="ctr">
              <a:buFont typeface="Arial" charset="0"/>
              <a:buChar char="•"/>
            </a:pPr>
            <a:endParaRPr lang="en-US" sz="2800" dirty="0"/>
          </a:p>
          <a:p>
            <a:pPr marL="0" indent="0" algn="ctr">
              <a:buNone/>
            </a:pPr>
            <a:r>
              <a:rPr lang="en-US" sz="2800" u="sng" dirty="0">
                <a:solidFill>
                  <a:schemeClr val="accent1">
                    <a:lumMod val="75000"/>
                  </a:schemeClr>
                </a:solidFill>
              </a:rPr>
              <a:t>‘WHAT LANDSCAPE AM I?’</a:t>
            </a:r>
          </a:p>
          <a:p>
            <a:pPr marL="285750" indent="-285750">
              <a:buFont typeface="Arial" charset="0"/>
              <a:buChar char="•"/>
            </a:pPr>
            <a:endParaRPr lang="en-US" dirty="0"/>
          </a:p>
          <a:p>
            <a:pPr marL="285750" indent="-285750">
              <a:buFont typeface="Arial" charset="0"/>
              <a:buChar char="•"/>
            </a:pPr>
            <a:endParaRPr lang="en-US" dirty="0"/>
          </a:p>
        </p:txBody>
      </p:sp>
      <p:sp>
        <p:nvSpPr>
          <p:cNvPr id="5" name="Title 1"/>
          <p:cNvSpPr>
            <a:spLocks noGrp="1"/>
          </p:cNvSpPr>
          <p:nvPr>
            <p:ph type="title"/>
          </p:nvPr>
        </p:nvSpPr>
        <p:spPr>
          <a:xfrm>
            <a:off x="1451579" y="147294"/>
            <a:ext cx="9291215" cy="1049235"/>
          </a:xfrm>
        </p:spPr>
        <p:txBody>
          <a:bodyPr>
            <a:normAutofit/>
          </a:bodyPr>
          <a:lstStyle/>
          <a:p>
            <a:r>
              <a:rPr lang="en-US" sz="4400" dirty="0"/>
              <a:t>Question 2</a:t>
            </a:r>
          </a:p>
        </p:txBody>
      </p:sp>
    </p:spTree>
    <p:extLst>
      <p:ext uri="{BB962C8B-B14F-4D97-AF65-F5344CB8AC3E}">
        <p14:creationId xmlns:p14="http://schemas.microsoft.com/office/powerpoint/2010/main" val="2134353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4646" y="398119"/>
            <a:ext cx="9291215" cy="1049235"/>
          </a:xfrm>
        </p:spPr>
        <p:txBody>
          <a:bodyPr/>
          <a:lstStyle/>
          <a:p>
            <a:r>
              <a:rPr lang="en-US" sz="6000" dirty="0"/>
              <a:t>Deserts</a:t>
            </a:r>
            <a:endParaRPr lang="en-US" dirty="0"/>
          </a:p>
        </p:txBody>
      </p:sp>
      <p:pic>
        <p:nvPicPr>
          <p:cNvPr id="6" name="Picture 5"/>
          <p:cNvPicPr>
            <a:picLocks noChangeAspect="1"/>
          </p:cNvPicPr>
          <p:nvPr/>
        </p:nvPicPr>
        <p:blipFill>
          <a:blip r:embed="rId2"/>
          <a:stretch>
            <a:fillRect/>
          </a:stretch>
        </p:blipFill>
        <p:spPr>
          <a:xfrm>
            <a:off x="541867" y="1447354"/>
            <a:ext cx="5130800" cy="3424809"/>
          </a:xfrm>
          <a:prstGeom prst="rect">
            <a:avLst/>
          </a:prstGeom>
        </p:spPr>
      </p:pic>
      <p:sp>
        <p:nvSpPr>
          <p:cNvPr id="7" name="TextBox 6"/>
          <p:cNvSpPr txBox="1"/>
          <p:nvPr/>
        </p:nvSpPr>
        <p:spPr>
          <a:xfrm>
            <a:off x="914400" y="5198533"/>
            <a:ext cx="10193867" cy="461665"/>
          </a:xfrm>
          <a:prstGeom prst="rect">
            <a:avLst/>
          </a:prstGeom>
          <a:noFill/>
        </p:spPr>
        <p:txBody>
          <a:bodyPr wrap="square" rtlCol="0">
            <a:spAutoFit/>
          </a:bodyPr>
          <a:lstStyle/>
          <a:p>
            <a:r>
              <a:rPr lang="en-US" sz="2400" dirty="0"/>
              <a:t>Fun fact: Did you know that Antarctica is the world’s largest desert? </a:t>
            </a:r>
          </a:p>
        </p:txBody>
      </p:sp>
      <p:pic>
        <p:nvPicPr>
          <p:cNvPr id="8" name="Picture 7"/>
          <p:cNvPicPr>
            <a:picLocks noChangeAspect="1"/>
          </p:cNvPicPr>
          <p:nvPr/>
        </p:nvPicPr>
        <p:blipFill>
          <a:blip r:embed="rId3"/>
          <a:stretch>
            <a:fillRect/>
          </a:stretch>
        </p:blipFill>
        <p:spPr>
          <a:xfrm>
            <a:off x="6011333" y="1447354"/>
            <a:ext cx="5659497" cy="3424809"/>
          </a:xfrm>
          <a:prstGeom prst="rect">
            <a:avLst/>
          </a:prstGeom>
        </p:spPr>
      </p:pic>
    </p:spTree>
    <p:extLst>
      <p:ext uri="{BB962C8B-B14F-4D97-AF65-F5344CB8AC3E}">
        <p14:creationId xmlns:p14="http://schemas.microsoft.com/office/powerpoint/2010/main" val="20889320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0" y="1038391"/>
            <a:ext cx="12022667" cy="5865195"/>
          </a:xfrm>
          <a:prstGeom prst="rect">
            <a:avLst/>
          </a:prstGeom>
          <a:noFill/>
        </p:spPr>
        <p:txBody>
          <a:bodyPr wrap="square" rtlCol="0">
            <a:spAutoFit/>
          </a:bodyPr>
          <a:lstStyle/>
          <a:p>
            <a:pPr marL="285750" indent="-285750" algn="ctr">
              <a:buFont typeface="Arial" charset="0"/>
              <a:buChar char="•"/>
            </a:pPr>
            <a:r>
              <a:rPr lang="en-US" sz="3200" dirty="0"/>
              <a:t>I am found in a variety of climates, ranging from hot wet tropics to cooler temperate areas</a:t>
            </a:r>
          </a:p>
          <a:p>
            <a:pPr marL="285750" indent="-285750" algn="ctr">
              <a:buFont typeface="Arial" charset="0"/>
              <a:buChar char="•"/>
            </a:pPr>
            <a:endParaRPr lang="en-US" sz="1800" dirty="0"/>
          </a:p>
          <a:p>
            <a:pPr marL="285750" indent="-285750" algn="ctr">
              <a:buFont typeface="Arial" charset="0"/>
              <a:buChar char="•"/>
            </a:pPr>
            <a:r>
              <a:rPr lang="en-US" sz="3200" dirty="0"/>
              <a:t>The lush vegetation are apart of me depends on a high level of rainfall.</a:t>
            </a:r>
          </a:p>
          <a:p>
            <a:pPr marL="285750" indent="-285750" algn="ctr">
              <a:buFont typeface="Arial" charset="0"/>
              <a:buChar char="•"/>
            </a:pPr>
            <a:endParaRPr lang="en-US" sz="1800" dirty="0"/>
          </a:p>
          <a:p>
            <a:pPr marL="285750" indent="-285750" algn="ctr">
              <a:buFont typeface="Arial" charset="0"/>
              <a:buChar char="•"/>
            </a:pPr>
            <a:r>
              <a:rPr lang="en-US" sz="3200" dirty="0"/>
              <a:t>Many of our human foods and medicines are derived from me </a:t>
            </a:r>
          </a:p>
          <a:p>
            <a:pPr marL="0" indent="0" algn="ctr">
              <a:buNone/>
            </a:pPr>
            <a:r>
              <a:rPr lang="en-US" sz="2800" u="sng" dirty="0">
                <a:solidFill>
                  <a:schemeClr val="accent1">
                    <a:lumMod val="75000"/>
                  </a:schemeClr>
                </a:solidFill>
              </a:rPr>
              <a:t>‘WHAT LANDSCAPE AM I?’</a:t>
            </a:r>
          </a:p>
          <a:p>
            <a:pPr marL="285750" indent="-285750">
              <a:buFont typeface="Arial" charset="0"/>
              <a:buChar char="•"/>
            </a:pPr>
            <a:endParaRPr lang="en-US" dirty="0"/>
          </a:p>
          <a:p>
            <a:pPr marL="285750" indent="-285750">
              <a:buFont typeface="Arial" charset="0"/>
              <a:buChar char="•"/>
            </a:pPr>
            <a:endParaRPr lang="en-US" dirty="0"/>
          </a:p>
        </p:txBody>
      </p:sp>
      <p:sp>
        <p:nvSpPr>
          <p:cNvPr id="5" name="Title 1"/>
          <p:cNvSpPr>
            <a:spLocks noGrp="1"/>
          </p:cNvSpPr>
          <p:nvPr>
            <p:ph type="title"/>
          </p:nvPr>
        </p:nvSpPr>
        <p:spPr>
          <a:xfrm>
            <a:off x="1451579" y="147294"/>
            <a:ext cx="9291215" cy="1049235"/>
          </a:xfrm>
        </p:spPr>
        <p:txBody>
          <a:bodyPr>
            <a:normAutofit/>
          </a:bodyPr>
          <a:lstStyle/>
          <a:p>
            <a:r>
              <a:rPr lang="en-US" sz="4400" dirty="0"/>
              <a:t>Question 3</a:t>
            </a:r>
          </a:p>
        </p:txBody>
      </p:sp>
    </p:spTree>
    <p:extLst>
      <p:ext uri="{BB962C8B-B14F-4D97-AF65-F5344CB8AC3E}">
        <p14:creationId xmlns:p14="http://schemas.microsoft.com/office/powerpoint/2010/main" val="1226757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902</TotalTime>
  <Words>952</Words>
  <Application>Microsoft Office PowerPoint</Application>
  <PresentationFormat>Widescreen</PresentationFormat>
  <Paragraphs>167</Paragraphs>
  <Slides>33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Gill Sans</vt:lpstr>
      <vt:lpstr>Helvetica Neue</vt:lpstr>
      <vt:lpstr>Helvetica Neue Medium</vt:lpstr>
      <vt:lpstr>Impact</vt:lpstr>
      <vt:lpstr>Rockwell</vt:lpstr>
      <vt:lpstr>Wingdings</vt:lpstr>
      <vt:lpstr>Gallery</vt:lpstr>
      <vt:lpstr>Revision </vt:lpstr>
      <vt:lpstr>How are landscapes different?</vt:lpstr>
      <vt:lpstr>Activity 1:  “What LANDSCAPE am I?”</vt:lpstr>
      <vt:lpstr>Suggested answers</vt:lpstr>
      <vt:lpstr>Question 1</vt:lpstr>
      <vt:lpstr>Mountains</vt:lpstr>
      <vt:lpstr>Question 2</vt:lpstr>
      <vt:lpstr>Deserts</vt:lpstr>
      <vt:lpstr>Question 3</vt:lpstr>
      <vt:lpstr>Rainforests</vt:lpstr>
      <vt:lpstr>Question 4</vt:lpstr>
      <vt:lpstr>Grasslands</vt:lpstr>
      <vt:lpstr>Question 5</vt:lpstr>
      <vt:lpstr>Karst landscapes </vt:lpstr>
      <vt:lpstr>Question 6</vt:lpstr>
      <vt:lpstr>Islands</vt:lpstr>
      <vt:lpstr>Question 7</vt:lpstr>
      <vt:lpstr>Coastal landscapes</vt:lpstr>
      <vt:lpstr>Question 8</vt:lpstr>
      <vt:lpstr>Built landscapes</vt:lpstr>
      <vt:lpstr>PowerPoint Presentation</vt:lpstr>
      <vt:lpstr>You will need</vt:lpstr>
      <vt:lpstr>Words of the day</vt:lpstr>
      <vt:lpstr>Mountain Landscapes</vt:lpstr>
      <vt:lpstr>Draw the Landforms</vt:lpstr>
      <vt:lpstr>Coastal Landscapes</vt:lpstr>
      <vt:lpstr>Draw the Landforms</vt:lpstr>
      <vt:lpstr>Desert Landscapes</vt:lpstr>
      <vt:lpstr>Draw the Landforms</vt:lpstr>
      <vt:lpstr>Riverine Landscapes</vt:lpstr>
      <vt:lpstr>PowerPoint Presentation</vt:lpstr>
      <vt:lpstr>Karst Landscapes</vt:lpstr>
      <vt:lpstr>Draw the Landforms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dc:title>
  <dc:creator>Peter Trieu</dc:creator>
  <cp:lastModifiedBy>DONAVON Rebecca [Narrogin Senior High School]</cp:lastModifiedBy>
  <cp:revision>33</cp:revision>
  <dcterms:created xsi:type="dcterms:W3CDTF">2016-11-15T23:28:32Z</dcterms:created>
  <dcterms:modified xsi:type="dcterms:W3CDTF">2020-02-13T03:24:46Z</dcterms:modified>
</cp:coreProperties>
</file>